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8" r:id="rId2"/>
    <p:sldMasterId id="2147483743" r:id="rId3"/>
  </p:sldMasterIdLst>
  <p:notesMasterIdLst>
    <p:notesMasterId r:id="rId22"/>
  </p:notesMasterIdLst>
  <p:sldIdLst>
    <p:sldId id="256" r:id="rId4"/>
    <p:sldId id="268" r:id="rId5"/>
    <p:sldId id="269" r:id="rId6"/>
    <p:sldId id="4612" r:id="rId7"/>
    <p:sldId id="4611" r:id="rId8"/>
    <p:sldId id="273" r:id="rId9"/>
    <p:sldId id="4613" r:id="rId10"/>
    <p:sldId id="4614" r:id="rId11"/>
    <p:sldId id="4616" r:id="rId12"/>
    <p:sldId id="4621" r:id="rId13"/>
    <p:sldId id="4626" r:id="rId14"/>
    <p:sldId id="4625" r:id="rId15"/>
    <p:sldId id="4624" r:id="rId16"/>
    <p:sldId id="4623" r:id="rId17"/>
    <p:sldId id="4622" r:id="rId18"/>
    <p:sldId id="4627" r:id="rId19"/>
    <p:sldId id="4628" r:id="rId20"/>
    <p:sldId id="314"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Fredoka One" panose="020B0604020202020204" charset="0"/>
      <p:regular r:id="rId27"/>
    </p:embeddedFont>
    <p:embeddedFont>
      <p:font typeface="Montserrat ExtraBold" panose="020B0604020202020204" charset="0"/>
      <p:bold r:id="rId28"/>
      <p:italic r:id="rId29"/>
      <p:boldItalic r:id="rId30"/>
    </p:embeddedFont>
    <p:embeddedFont>
      <p:font typeface="Raleway" panose="020B0604020202020204" charset="0"/>
      <p:regular r:id="rId31"/>
      <p:bold r:id="rId32"/>
      <p:italic r:id="rId33"/>
      <p:boldItalic r:id="rId34"/>
    </p:embeddedFont>
    <p:embeddedFont>
      <p:font typeface="Raleway SemiBold"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35" roundtripDataSignature="AMtx7mgugdI1fTCxIoAo5ggu5qO4xw7Xc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4472C4"/>
    <a:srgbClr val="78CAC5"/>
    <a:srgbClr val="E10505"/>
    <a:srgbClr val="A9D18E"/>
    <a:srgbClr val="FF5D5D"/>
    <a:srgbClr val="FF8B8B"/>
    <a:srgbClr val="000000"/>
    <a:srgbClr val="F4E2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60B1A3-3A5C-4DB9-A303-626FD62A208F}">
  <a:tblStyle styleId="{A560B1A3-3A5C-4DB9-A303-626FD62A208F}"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70" autoAdjust="0"/>
    <p:restoredTop sz="94737" autoAdjust="0"/>
  </p:normalViewPr>
  <p:slideViewPr>
    <p:cSldViewPr snapToGrid="0">
      <p:cViewPr varScale="1">
        <p:scale>
          <a:sx n="84" d="100"/>
          <a:sy n="84" d="100"/>
        </p:scale>
        <p:origin x="932"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4.fntdata"/><Relationship Id="rId21" Type="http://schemas.openxmlformats.org/officeDocument/2006/relationships/slide" Target="slides/slide18.xml"/><Relationship Id="rId34" Type="http://schemas.openxmlformats.org/officeDocument/2006/relationships/font" Target="fonts/font12.fntdata"/><Relationship Id="rId13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136"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9.fntdata"/><Relationship Id="rId135" Type="http://customschemas.google.com/relationships/presentationmetadata" Target="meta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139"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13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3" name="Google Shape;563;p1:notes"/>
          <p:cNvSpPr txBox="1">
            <a:spLocks noGrp="1"/>
          </p:cNvSpPr>
          <p:nvPr>
            <p:ph type="body" idx="1"/>
          </p:nvPr>
        </p:nvSpPr>
        <p:spPr>
          <a:xfrm>
            <a:off x="934721" y="4415790"/>
            <a:ext cx="5141100" cy="418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1" name="Google Shape;76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5682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1" name="Google Shape;76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1767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1" name="Google Shape;76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6366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1" name="Google Shape;76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5976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61" name="Google Shape;76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8180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1" name="Google Shape;76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2929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1" name="Google Shape;76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177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p5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14" name="Google Shape;1714;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9" name="Google Shape;749;p13:notes"/>
          <p:cNvSpPr txBox="1">
            <a:spLocks noGrp="1"/>
          </p:cNvSpPr>
          <p:nvPr>
            <p:ph type="body" idx="1"/>
          </p:nvPr>
        </p:nvSpPr>
        <p:spPr>
          <a:xfrm>
            <a:off x="934721" y="4415790"/>
            <a:ext cx="5141100" cy="418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1" name="Google Shape;76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1" name="Google Shape;76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5334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1" name="Google Shape;76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28068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0" name="Google Shape;820;p18:notes"/>
          <p:cNvSpPr txBox="1">
            <a:spLocks noGrp="1"/>
          </p:cNvSpPr>
          <p:nvPr>
            <p:ph type="body" idx="1"/>
          </p:nvPr>
        </p:nvSpPr>
        <p:spPr>
          <a:xfrm>
            <a:off x="934721" y="4415790"/>
            <a:ext cx="5141100" cy="418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CO" dirty="0"/>
              <a:t>KMO: </a:t>
            </a:r>
            <a:r>
              <a:rPr lang="es-CO" dirty="0" err="1"/>
              <a:t>Adecuacion</a:t>
            </a:r>
            <a:r>
              <a:rPr lang="es-CO" dirty="0"/>
              <a:t> de muestreo: permite analizar dice si el análisis factorial es adecuado para la cantidad de variables, que tenemos, valores entre 0.084 y 9 buena aceptable hasta 0.84</a:t>
            </a:r>
          </a:p>
          <a:p>
            <a:pPr marL="0" lvl="0" indent="0" algn="l" rtl="0">
              <a:lnSpc>
                <a:spcPct val="100000"/>
              </a:lnSpc>
              <a:spcBef>
                <a:spcPts val="0"/>
              </a:spcBef>
              <a:spcAft>
                <a:spcPts val="0"/>
              </a:spcAft>
              <a:buSzPts val="1400"/>
              <a:buNone/>
            </a:pPr>
            <a:r>
              <a:rPr lang="es-CO" dirty="0"/>
              <a:t>PRUEBA DE BARTLET SINGIFICACION PORE DEBAJO 0.05, </a:t>
            </a:r>
            <a:endParaRPr dirty="0"/>
          </a:p>
        </p:txBody>
      </p:sp>
      <p:sp>
        <p:nvSpPr>
          <p:cNvPr id="761" name="Google Shape;76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2596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1" name="Google Shape;76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8969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1" name="Google Shape;76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725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
        <p:cNvGrpSpPr/>
        <p:nvPr/>
      </p:nvGrpSpPr>
      <p:grpSpPr>
        <a:xfrm>
          <a:off x="0" y="0"/>
          <a:ext cx="0" cy="0"/>
          <a:chOff x="0" y="0"/>
          <a:chExt cx="0" cy="0"/>
        </a:xfrm>
      </p:grpSpPr>
      <p:sp>
        <p:nvSpPr>
          <p:cNvPr id="10" name="Google Shape;10;p61"/>
          <p:cNvSpPr txBox="1">
            <a:spLocks noGrp="1"/>
          </p:cNvSpPr>
          <p:nvPr>
            <p:ph type="title"/>
          </p:nvPr>
        </p:nvSpPr>
        <p:spPr>
          <a:xfrm>
            <a:off x="457200" y="205978"/>
            <a:ext cx="8229600" cy="857400"/>
          </a:xfrm>
          <a:prstGeom prst="rect">
            <a:avLst/>
          </a:prstGeom>
          <a:noFill/>
          <a:ln>
            <a:noFill/>
          </a:ln>
        </p:spPr>
        <p:txBody>
          <a:bodyPr spcFirstLastPara="1" wrap="square" lIns="45700" tIns="45700" rIns="45700" bIns="45700" anchor="ctr" anchorCtr="0">
            <a:noAutofit/>
          </a:bodyPr>
          <a:lstStyle>
            <a:lvl1pPr lvl="0" algn="ctr">
              <a:lnSpc>
                <a:spcPct val="100000"/>
              </a:lnSpc>
              <a:spcBef>
                <a:spcPts val="0"/>
              </a:spcBef>
              <a:spcAft>
                <a:spcPts val="0"/>
              </a:spcAft>
              <a:buClr>
                <a:srgbClr val="000000"/>
              </a:buClr>
              <a:buSzPts val="1800"/>
              <a:buFont typeface="Calibri"/>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1" name="Google Shape;11;p61"/>
          <p:cNvSpPr txBox="1">
            <a:spLocks noGrp="1"/>
          </p:cNvSpPr>
          <p:nvPr>
            <p:ph type="sldNum" idx="12"/>
          </p:nvPr>
        </p:nvSpPr>
        <p:spPr>
          <a:xfrm>
            <a:off x="8413144" y="4769564"/>
            <a:ext cx="273600" cy="269400"/>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p9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6" name="Google Shape;56;p9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7" name="Google Shape;57;p9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apositiva de título 1">
  <p:cSld name="Diapositiva de título 1">
    <p:spTree>
      <p:nvGrpSpPr>
        <p:cNvPr id="1" name="Shape 143"/>
        <p:cNvGrpSpPr/>
        <p:nvPr/>
      </p:nvGrpSpPr>
      <p:grpSpPr>
        <a:xfrm>
          <a:off x="0" y="0"/>
          <a:ext cx="0" cy="0"/>
          <a:chOff x="0" y="0"/>
          <a:chExt cx="0" cy="0"/>
        </a:xfrm>
      </p:grpSpPr>
      <p:sp>
        <p:nvSpPr>
          <p:cNvPr id="144" name="Google Shape;144;p69"/>
          <p:cNvSpPr txBox="1">
            <a:spLocks noGrp="1"/>
          </p:cNvSpPr>
          <p:nvPr>
            <p:ph type="sldNum" idx="12"/>
          </p:nvPr>
        </p:nvSpPr>
        <p:spPr>
          <a:xfrm>
            <a:off x="7086600" y="4869656"/>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45"/>
        <p:cNvGrpSpPr/>
        <p:nvPr/>
      </p:nvGrpSpPr>
      <p:grpSpPr>
        <a:xfrm>
          <a:off x="0" y="0"/>
          <a:ext cx="0" cy="0"/>
          <a:chOff x="0" y="0"/>
          <a:chExt cx="0" cy="0"/>
        </a:xfrm>
      </p:grpSpPr>
      <p:sp>
        <p:nvSpPr>
          <p:cNvPr id="146" name="Google Shape;146;p72"/>
          <p:cNvSpPr txBox="1">
            <a:spLocks noGrp="1"/>
          </p:cNvSpPr>
          <p:nvPr>
            <p:ph type="title"/>
          </p:nvPr>
        </p:nvSpPr>
        <p:spPr>
          <a:xfrm>
            <a:off x="457200" y="205978"/>
            <a:ext cx="8229600" cy="857400"/>
          </a:xfrm>
          <a:prstGeom prst="rect">
            <a:avLst/>
          </a:prstGeom>
          <a:noFill/>
          <a:ln>
            <a:noFill/>
          </a:ln>
        </p:spPr>
        <p:txBody>
          <a:bodyPr spcFirstLastPara="1" wrap="square" lIns="45700" tIns="45700" rIns="45700" bIns="45700" anchor="ctr" anchorCtr="0">
            <a:noAutofit/>
          </a:bodyPr>
          <a:lstStyle>
            <a:lvl1pPr lvl="0" algn="ctr">
              <a:lnSpc>
                <a:spcPct val="100000"/>
              </a:lnSpc>
              <a:spcBef>
                <a:spcPts val="0"/>
              </a:spcBef>
              <a:spcAft>
                <a:spcPts val="0"/>
              </a:spcAft>
              <a:buClr>
                <a:srgbClr val="000000"/>
              </a:buClr>
              <a:buSzPts val="1800"/>
              <a:buFont typeface="Calibri"/>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47" name="Google Shape;147;p72"/>
          <p:cNvSpPr txBox="1">
            <a:spLocks noGrp="1"/>
          </p:cNvSpPr>
          <p:nvPr>
            <p:ph type="sldNum" idx="12"/>
          </p:nvPr>
        </p:nvSpPr>
        <p:spPr>
          <a:xfrm>
            <a:off x="8413144" y="4769564"/>
            <a:ext cx="273600" cy="269400"/>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3"/>
        <p:cNvGrpSpPr/>
        <p:nvPr/>
      </p:nvGrpSpPr>
      <p:grpSpPr>
        <a:xfrm>
          <a:off x="0" y="0"/>
          <a:ext cx="0" cy="0"/>
          <a:chOff x="0" y="0"/>
          <a:chExt cx="0" cy="0"/>
        </a:xfrm>
      </p:grpSpPr>
      <p:sp>
        <p:nvSpPr>
          <p:cNvPr id="154" name="Google Shape;154;p9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5" name="Google Shape;155;p9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6" name="Google Shape;156;p9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57"/>
        <p:cNvGrpSpPr/>
        <p:nvPr/>
      </p:nvGrpSpPr>
      <p:grpSpPr>
        <a:xfrm>
          <a:off x="0" y="0"/>
          <a:ext cx="0" cy="0"/>
          <a:chOff x="0" y="0"/>
          <a:chExt cx="0" cy="0"/>
        </a:xfrm>
      </p:grpSpPr>
      <p:sp>
        <p:nvSpPr>
          <p:cNvPr id="158" name="Google Shape;158;p9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9" name="Google Shape;159;p9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0" name="Google Shape;160;p9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1" name="Google Shape;161;p9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2" name="Google Shape;162;p9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63"/>
        <p:cNvGrpSpPr/>
        <p:nvPr/>
      </p:nvGrpSpPr>
      <p:grpSpPr>
        <a:xfrm>
          <a:off x="0" y="0"/>
          <a:ext cx="0" cy="0"/>
          <a:chOff x="0" y="0"/>
          <a:chExt cx="0" cy="0"/>
        </a:xfrm>
      </p:grpSpPr>
      <p:sp>
        <p:nvSpPr>
          <p:cNvPr id="164" name="Google Shape;164;p95"/>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5" name="Google Shape;165;p95"/>
          <p:cNvSpPr txBox="1">
            <a:spLocks noGrp="1"/>
          </p:cNvSpPr>
          <p:nvPr>
            <p:ph type="body" idx="1"/>
          </p:nvPr>
        </p:nvSpPr>
        <p:spPr>
          <a:xfrm>
            <a:off x="623888" y="3442097"/>
            <a:ext cx="7886700" cy="11253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166" name="Google Shape;166;p9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7" name="Google Shape;167;p9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8" name="Google Shape;168;p9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69"/>
        <p:cNvGrpSpPr/>
        <p:nvPr/>
      </p:nvGrpSpPr>
      <p:grpSpPr>
        <a:xfrm>
          <a:off x="0" y="0"/>
          <a:ext cx="0" cy="0"/>
          <a:chOff x="0" y="0"/>
          <a:chExt cx="0" cy="0"/>
        </a:xfrm>
      </p:grpSpPr>
      <p:sp>
        <p:nvSpPr>
          <p:cNvPr id="170" name="Google Shape;170;p9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1" name="Google Shape;171;p96"/>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2" name="Google Shape;172;p96"/>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3" name="Google Shape;173;p9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4" name="Google Shape;174;p9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5" name="Google Shape;175;p9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76"/>
        <p:cNvGrpSpPr/>
        <p:nvPr/>
      </p:nvGrpSpPr>
      <p:grpSpPr>
        <a:xfrm>
          <a:off x="0" y="0"/>
          <a:ext cx="0" cy="0"/>
          <a:chOff x="0" y="0"/>
          <a:chExt cx="0" cy="0"/>
        </a:xfrm>
      </p:grpSpPr>
      <p:sp>
        <p:nvSpPr>
          <p:cNvPr id="177" name="Google Shape;177;p97"/>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8" name="Google Shape;178;p97"/>
          <p:cNvSpPr txBox="1">
            <a:spLocks noGrp="1"/>
          </p:cNvSpPr>
          <p:nvPr>
            <p:ph type="body" idx="1"/>
          </p:nvPr>
        </p:nvSpPr>
        <p:spPr>
          <a:xfrm>
            <a:off x="629841" y="1260872"/>
            <a:ext cx="38685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79" name="Google Shape;179;p97"/>
          <p:cNvSpPr txBox="1">
            <a:spLocks noGrp="1"/>
          </p:cNvSpPr>
          <p:nvPr>
            <p:ph type="body" idx="2"/>
          </p:nvPr>
        </p:nvSpPr>
        <p:spPr>
          <a:xfrm>
            <a:off x="629841" y="1878806"/>
            <a:ext cx="3868500" cy="27636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0" name="Google Shape;180;p97"/>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81" name="Google Shape;181;p97"/>
          <p:cNvSpPr txBox="1">
            <a:spLocks noGrp="1"/>
          </p:cNvSpPr>
          <p:nvPr>
            <p:ph type="body" idx="4"/>
          </p:nvPr>
        </p:nvSpPr>
        <p:spPr>
          <a:xfrm>
            <a:off x="4629150" y="1878806"/>
            <a:ext cx="3887400" cy="27636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2" name="Google Shape;182;p9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3" name="Google Shape;183;p9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4" name="Google Shape;184;p9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85"/>
        <p:cNvGrpSpPr/>
        <p:nvPr/>
      </p:nvGrpSpPr>
      <p:grpSpPr>
        <a:xfrm>
          <a:off x="0" y="0"/>
          <a:ext cx="0" cy="0"/>
          <a:chOff x="0" y="0"/>
          <a:chExt cx="0" cy="0"/>
        </a:xfrm>
      </p:grpSpPr>
      <p:sp>
        <p:nvSpPr>
          <p:cNvPr id="186" name="Google Shape;186;p9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7" name="Google Shape;187;p9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8" name="Google Shape;188;p9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9" name="Google Shape;189;p9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90"/>
        <p:cNvGrpSpPr/>
        <p:nvPr/>
      </p:nvGrpSpPr>
      <p:grpSpPr>
        <a:xfrm>
          <a:off x="0" y="0"/>
          <a:ext cx="0" cy="0"/>
          <a:chOff x="0" y="0"/>
          <a:chExt cx="0" cy="0"/>
        </a:xfrm>
      </p:grpSpPr>
      <p:sp>
        <p:nvSpPr>
          <p:cNvPr id="191" name="Google Shape;191;p99"/>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2" name="Google Shape;192;p99"/>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93" name="Google Shape;193;p99"/>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94" name="Google Shape;194;p9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5" name="Google Shape;195;p9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6" name="Google Shape;196;p9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8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5" name="Google Shape;25;p8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97"/>
        <p:cNvGrpSpPr/>
        <p:nvPr/>
      </p:nvGrpSpPr>
      <p:grpSpPr>
        <a:xfrm>
          <a:off x="0" y="0"/>
          <a:ext cx="0" cy="0"/>
          <a:chOff x="0" y="0"/>
          <a:chExt cx="0" cy="0"/>
        </a:xfrm>
      </p:grpSpPr>
      <p:sp>
        <p:nvSpPr>
          <p:cNvPr id="198" name="Google Shape;198;p100"/>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9" name="Google Shape;199;p100"/>
          <p:cNvSpPr>
            <a:spLocks noGrp="1"/>
          </p:cNvSpPr>
          <p:nvPr>
            <p:ph type="pic" idx="2"/>
          </p:nvPr>
        </p:nvSpPr>
        <p:spPr>
          <a:xfrm>
            <a:off x="3887391" y="740569"/>
            <a:ext cx="4629300" cy="3655200"/>
          </a:xfrm>
          <a:prstGeom prst="rect">
            <a:avLst/>
          </a:prstGeom>
          <a:noFill/>
          <a:ln>
            <a:noFill/>
          </a:ln>
        </p:spPr>
      </p:sp>
      <p:sp>
        <p:nvSpPr>
          <p:cNvPr id="200" name="Google Shape;200;p100"/>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201" name="Google Shape;201;p10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2" name="Google Shape;202;p10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3" name="Google Shape;203;p10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204"/>
        <p:cNvGrpSpPr/>
        <p:nvPr/>
      </p:nvGrpSpPr>
      <p:grpSpPr>
        <a:xfrm>
          <a:off x="0" y="0"/>
          <a:ext cx="0" cy="0"/>
          <a:chOff x="0" y="0"/>
          <a:chExt cx="0" cy="0"/>
        </a:xfrm>
      </p:grpSpPr>
      <p:sp>
        <p:nvSpPr>
          <p:cNvPr id="205" name="Google Shape;205;p10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6" name="Google Shape;206;p101"/>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7" name="Google Shape;207;p10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8" name="Google Shape;208;p10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9" name="Google Shape;209;p10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210"/>
        <p:cNvGrpSpPr/>
        <p:nvPr/>
      </p:nvGrpSpPr>
      <p:grpSpPr>
        <a:xfrm>
          <a:off x="0" y="0"/>
          <a:ext cx="0" cy="0"/>
          <a:chOff x="0" y="0"/>
          <a:chExt cx="0" cy="0"/>
        </a:xfrm>
      </p:grpSpPr>
      <p:sp>
        <p:nvSpPr>
          <p:cNvPr id="211" name="Google Shape;211;p102"/>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2" name="Google Shape;212;p102"/>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3" name="Google Shape;213;p10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4" name="Google Shape;214;p10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5" name="Google Shape;215;p10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2_Diapositiva de título">
  <p:cSld name="12_Diapositiva de título">
    <p:spTree>
      <p:nvGrpSpPr>
        <p:cNvPr id="1" name="Shape 494"/>
        <p:cNvGrpSpPr/>
        <p:nvPr/>
      </p:nvGrpSpPr>
      <p:grpSpPr>
        <a:xfrm>
          <a:off x="0" y="0"/>
          <a:ext cx="0" cy="0"/>
          <a:chOff x="0" y="0"/>
          <a:chExt cx="0" cy="0"/>
        </a:xfrm>
      </p:grpSpPr>
      <p:sp>
        <p:nvSpPr>
          <p:cNvPr id="495" name="Google Shape;495;p83"/>
          <p:cNvSpPr txBox="1">
            <a:spLocks noGrp="1"/>
          </p:cNvSpPr>
          <p:nvPr>
            <p:ph type="sldNum" idx="12"/>
          </p:nvPr>
        </p:nvSpPr>
        <p:spPr>
          <a:xfrm>
            <a:off x="7086600" y="4869656"/>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pic>
        <p:nvPicPr>
          <p:cNvPr id="496" name="Google Shape;496;p83"/>
          <p:cNvPicPr preferRelativeResize="0"/>
          <p:nvPr/>
        </p:nvPicPr>
        <p:blipFill rotWithShape="1">
          <a:blip r:embed="rId2">
            <a:alphaModFix/>
          </a:blip>
          <a:srcRect l="9798" t="5159" r="17505" b="2050"/>
          <a:stretch/>
        </p:blipFill>
        <p:spPr>
          <a:xfrm>
            <a:off x="0" y="0"/>
            <a:ext cx="9178678" cy="514350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5_Diapositiva de título">
  <p:cSld name="5_Diapositiva de título">
    <p:spTree>
      <p:nvGrpSpPr>
        <p:cNvPr id="1" name="Shape 497"/>
        <p:cNvGrpSpPr/>
        <p:nvPr/>
      </p:nvGrpSpPr>
      <p:grpSpPr>
        <a:xfrm>
          <a:off x="0" y="0"/>
          <a:ext cx="0" cy="0"/>
          <a:chOff x="0" y="0"/>
          <a:chExt cx="0" cy="0"/>
        </a:xfrm>
      </p:grpSpPr>
      <p:sp>
        <p:nvSpPr>
          <p:cNvPr id="498" name="Google Shape;498;p103"/>
          <p:cNvSpPr txBox="1">
            <a:spLocks noGrp="1"/>
          </p:cNvSpPr>
          <p:nvPr>
            <p:ph type="sldNum" idx="12"/>
          </p:nvPr>
        </p:nvSpPr>
        <p:spPr>
          <a:xfrm>
            <a:off x="7086600" y="4869656"/>
            <a:ext cx="3480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pic>
        <p:nvPicPr>
          <p:cNvPr id="499" name="Google Shape;499;p103"/>
          <p:cNvPicPr preferRelativeResize="0"/>
          <p:nvPr/>
        </p:nvPicPr>
        <p:blipFill rotWithShape="1">
          <a:blip r:embed="rId2">
            <a:alphaModFix/>
          </a:blip>
          <a:srcRect/>
          <a:stretch/>
        </p:blipFill>
        <p:spPr>
          <a:xfrm>
            <a:off x="7704860" y="4519413"/>
            <a:ext cx="1228725" cy="529034"/>
          </a:xfrm>
          <a:prstGeom prst="rect">
            <a:avLst/>
          </a:prstGeom>
          <a:noFill/>
          <a:ln>
            <a:noFill/>
          </a:ln>
        </p:spPr>
      </p:pic>
      <p:pic>
        <p:nvPicPr>
          <p:cNvPr id="500" name="Google Shape;500;p103"/>
          <p:cNvPicPr preferRelativeResize="0"/>
          <p:nvPr/>
        </p:nvPicPr>
        <p:blipFill rotWithShape="1">
          <a:blip r:embed="rId3">
            <a:alphaModFix/>
          </a:blip>
          <a:srcRect/>
          <a:stretch/>
        </p:blipFill>
        <p:spPr>
          <a:xfrm>
            <a:off x="0" y="195844"/>
            <a:ext cx="511969" cy="133875"/>
          </a:xfrm>
          <a:prstGeom prst="rect">
            <a:avLst/>
          </a:prstGeom>
          <a:noFill/>
          <a:ln>
            <a:noFill/>
          </a:ln>
        </p:spPr>
      </p:pic>
      <p:sp>
        <p:nvSpPr>
          <p:cNvPr id="501" name="Google Shape;501;p103"/>
          <p:cNvSpPr/>
          <p:nvPr/>
        </p:nvSpPr>
        <p:spPr>
          <a:xfrm>
            <a:off x="502444" y="165856"/>
            <a:ext cx="1035600" cy="207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s" sz="900" b="1" i="0" u="none" strike="noStrike" cap="none">
                <a:solidFill>
                  <a:srgbClr val="000000"/>
                </a:solidFill>
                <a:latin typeface="Raleway"/>
                <a:ea typeface="Raleway"/>
                <a:cs typeface="Raleway"/>
                <a:sym typeface="Raleway"/>
              </a:rPr>
              <a:t>La investigación</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502"/>
        <p:cNvGrpSpPr/>
        <p:nvPr/>
      </p:nvGrpSpPr>
      <p:grpSpPr>
        <a:xfrm>
          <a:off x="0" y="0"/>
          <a:ext cx="0" cy="0"/>
          <a:chOff x="0" y="0"/>
          <a:chExt cx="0" cy="0"/>
        </a:xfrm>
      </p:grpSpPr>
      <p:sp>
        <p:nvSpPr>
          <p:cNvPr id="503" name="Google Shape;503;p104"/>
          <p:cNvSpPr txBox="1">
            <a:spLocks noGrp="1"/>
          </p:cNvSpPr>
          <p:nvPr>
            <p:ph type="sldNum" idx="12"/>
          </p:nvPr>
        </p:nvSpPr>
        <p:spPr>
          <a:xfrm>
            <a:off x="7086600" y="4869656"/>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pic>
        <p:nvPicPr>
          <p:cNvPr id="504" name="Google Shape;504;p104"/>
          <p:cNvPicPr preferRelativeResize="0"/>
          <p:nvPr/>
        </p:nvPicPr>
        <p:blipFill rotWithShape="1">
          <a:blip r:embed="rId2">
            <a:alphaModFix/>
          </a:blip>
          <a:srcRect l="12187" t="9710" r="19459" b="10366"/>
          <a:stretch/>
        </p:blipFill>
        <p:spPr>
          <a:xfrm>
            <a:off x="-69410" y="0"/>
            <a:ext cx="9244584" cy="514349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Diapositiva de título">
  <p:cSld name="2_Diapositiva de título">
    <p:spTree>
      <p:nvGrpSpPr>
        <p:cNvPr id="1" name="Shape 505"/>
        <p:cNvGrpSpPr/>
        <p:nvPr/>
      </p:nvGrpSpPr>
      <p:grpSpPr>
        <a:xfrm>
          <a:off x="0" y="0"/>
          <a:ext cx="0" cy="0"/>
          <a:chOff x="0" y="0"/>
          <a:chExt cx="0" cy="0"/>
        </a:xfrm>
      </p:grpSpPr>
      <p:sp>
        <p:nvSpPr>
          <p:cNvPr id="506" name="Google Shape;506;p105"/>
          <p:cNvSpPr txBox="1">
            <a:spLocks noGrp="1"/>
          </p:cNvSpPr>
          <p:nvPr>
            <p:ph type="sldNum" idx="12"/>
          </p:nvPr>
        </p:nvSpPr>
        <p:spPr>
          <a:xfrm>
            <a:off x="7086600" y="4869656"/>
            <a:ext cx="3480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pic>
        <p:nvPicPr>
          <p:cNvPr id="507" name="Google Shape;507;p105"/>
          <p:cNvPicPr preferRelativeResize="0"/>
          <p:nvPr/>
        </p:nvPicPr>
        <p:blipFill rotWithShape="1">
          <a:blip r:embed="rId2">
            <a:alphaModFix/>
          </a:blip>
          <a:srcRect/>
          <a:stretch/>
        </p:blipFill>
        <p:spPr>
          <a:xfrm>
            <a:off x="0" y="157595"/>
            <a:ext cx="1387186" cy="230459"/>
          </a:xfrm>
          <a:prstGeom prst="rect">
            <a:avLst/>
          </a:prstGeom>
          <a:noFill/>
          <a:ln>
            <a:noFill/>
          </a:ln>
        </p:spPr>
      </p:pic>
      <p:pic>
        <p:nvPicPr>
          <p:cNvPr id="508" name="Google Shape;508;p105"/>
          <p:cNvPicPr preferRelativeResize="0"/>
          <p:nvPr/>
        </p:nvPicPr>
        <p:blipFill rotWithShape="1">
          <a:blip r:embed="rId3">
            <a:alphaModFix/>
          </a:blip>
          <a:srcRect/>
          <a:stretch/>
        </p:blipFill>
        <p:spPr>
          <a:xfrm>
            <a:off x="7704860" y="4519413"/>
            <a:ext cx="1228725" cy="52903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iapositiva de título">
  <p:cSld name="Diapositiva de título">
    <p:spTree>
      <p:nvGrpSpPr>
        <p:cNvPr id="1" name="Shape 509"/>
        <p:cNvGrpSpPr/>
        <p:nvPr/>
      </p:nvGrpSpPr>
      <p:grpSpPr>
        <a:xfrm>
          <a:off x="0" y="0"/>
          <a:ext cx="0" cy="0"/>
          <a:chOff x="0" y="0"/>
          <a:chExt cx="0" cy="0"/>
        </a:xfrm>
      </p:grpSpPr>
      <p:sp>
        <p:nvSpPr>
          <p:cNvPr id="510" name="Google Shape;510;p106"/>
          <p:cNvSpPr txBox="1">
            <a:spLocks noGrp="1"/>
          </p:cNvSpPr>
          <p:nvPr>
            <p:ph type="sldNum" idx="12"/>
          </p:nvPr>
        </p:nvSpPr>
        <p:spPr>
          <a:xfrm>
            <a:off x="7086600" y="4869656"/>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_Diapositiva de título">
  <p:cSld name="3_Diapositiva de título">
    <p:spTree>
      <p:nvGrpSpPr>
        <p:cNvPr id="1" name="Shape 511"/>
        <p:cNvGrpSpPr/>
        <p:nvPr/>
      </p:nvGrpSpPr>
      <p:grpSpPr>
        <a:xfrm>
          <a:off x="0" y="0"/>
          <a:ext cx="0" cy="0"/>
          <a:chOff x="0" y="0"/>
          <a:chExt cx="0" cy="0"/>
        </a:xfrm>
      </p:grpSpPr>
      <p:pic>
        <p:nvPicPr>
          <p:cNvPr id="512" name="Google Shape;512;p107"/>
          <p:cNvPicPr preferRelativeResize="0"/>
          <p:nvPr/>
        </p:nvPicPr>
        <p:blipFill rotWithShape="1">
          <a:blip r:embed="rId2">
            <a:alphaModFix/>
          </a:blip>
          <a:srcRect l="9045" t="7575" r="29627" b="32726"/>
          <a:stretch/>
        </p:blipFill>
        <p:spPr>
          <a:xfrm>
            <a:off x="-15587" y="2072986"/>
            <a:ext cx="4722668" cy="3070515"/>
          </a:xfrm>
          <a:prstGeom prst="rect">
            <a:avLst/>
          </a:prstGeom>
          <a:noFill/>
          <a:ln>
            <a:noFill/>
          </a:ln>
        </p:spPr>
      </p:pic>
      <p:sp>
        <p:nvSpPr>
          <p:cNvPr id="513" name="Google Shape;513;p107"/>
          <p:cNvSpPr txBox="1">
            <a:spLocks noGrp="1"/>
          </p:cNvSpPr>
          <p:nvPr>
            <p:ph type="sldNum" idx="12"/>
          </p:nvPr>
        </p:nvSpPr>
        <p:spPr>
          <a:xfrm>
            <a:off x="7086600" y="4869656"/>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pic>
        <p:nvPicPr>
          <p:cNvPr id="514" name="Google Shape;514;p107"/>
          <p:cNvPicPr preferRelativeResize="0"/>
          <p:nvPr/>
        </p:nvPicPr>
        <p:blipFill rotWithShape="1">
          <a:blip r:embed="rId3">
            <a:alphaModFix/>
          </a:blip>
          <a:srcRect/>
          <a:stretch/>
        </p:blipFill>
        <p:spPr>
          <a:xfrm>
            <a:off x="4691063" y="0"/>
            <a:ext cx="4452938" cy="5143500"/>
          </a:xfrm>
          <a:prstGeom prst="rect">
            <a:avLst/>
          </a:prstGeom>
          <a:noFill/>
          <a:ln>
            <a:noFill/>
          </a:ln>
        </p:spPr>
      </p:pic>
      <p:pic>
        <p:nvPicPr>
          <p:cNvPr id="515" name="Google Shape;515;p107"/>
          <p:cNvPicPr preferRelativeResize="0"/>
          <p:nvPr/>
        </p:nvPicPr>
        <p:blipFill rotWithShape="1">
          <a:blip r:embed="rId4">
            <a:alphaModFix/>
          </a:blip>
          <a:srcRect/>
          <a:stretch/>
        </p:blipFill>
        <p:spPr>
          <a:xfrm>
            <a:off x="7779855" y="4473286"/>
            <a:ext cx="1294007" cy="592282"/>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6_Diapositiva de título">
  <p:cSld name="6_Diapositiva de título">
    <p:spTree>
      <p:nvGrpSpPr>
        <p:cNvPr id="1" name="Shape 516"/>
        <p:cNvGrpSpPr/>
        <p:nvPr/>
      </p:nvGrpSpPr>
      <p:grpSpPr>
        <a:xfrm>
          <a:off x="0" y="0"/>
          <a:ext cx="0" cy="0"/>
          <a:chOff x="0" y="0"/>
          <a:chExt cx="0" cy="0"/>
        </a:xfrm>
      </p:grpSpPr>
      <p:pic>
        <p:nvPicPr>
          <p:cNvPr id="517" name="Google Shape;517;p108"/>
          <p:cNvPicPr preferRelativeResize="0"/>
          <p:nvPr/>
        </p:nvPicPr>
        <p:blipFill rotWithShape="1">
          <a:blip r:embed="rId2">
            <a:alphaModFix/>
          </a:blip>
          <a:srcRect/>
          <a:stretch/>
        </p:blipFill>
        <p:spPr>
          <a:xfrm>
            <a:off x="0" y="962005"/>
            <a:ext cx="4691875" cy="3219491"/>
          </a:xfrm>
          <a:prstGeom prst="rect">
            <a:avLst/>
          </a:prstGeom>
          <a:noFill/>
          <a:ln>
            <a:noFill/>
          </a:ln>
        </p:spPr>
      </p:pic>
      <p:sp>
        <p:nvSpPr>
          <p:cNvPr id="518" name="Google Shape;518;p108"/>
          <p:cNvSpPr txBox="1">
            <a:spLocks noGrp="1"/>
          </p:cNvSpPr>
          <p:nvPr>
            <p:ph type="sldNum" idx="12"/>
          </p:nvPr>
        </p:nvSpPr>
        <p:spPr>
          <a:xfrm>
            <a:off x="7086600" y="4869656"/>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pic>
        <p:nvPicPr>
          <p:cNvPr id="519" name="Google Shape;519;p108"/>
          <p:cNvPicPr preferRelativeResize="0"/>
          <p:nvPr/>
        </p:nvPicPr>
        <p:blipFill rotWithShape="1">
          <a:blip r:embed="rId3">
            <a:alphaModFix/>
          </a:blip>
          <a:srcRect/>
          <a:stretch/>
        </p:blipFill>
        <p:spPr>
          <a:xfrm>
            <a:off x="4691063" y="0"/>
            <a:ext cx="4452938" cy="5143500"/>
          </a:xfrm>
          <a:prstGeom prst="rect">
            <a:avLst/>
          </a:prstGeom>
          <a:noFill/>
          <a:ln>
            <a:noFill/>
          </a:ln>
        </p:spPr>
      </p:pic>
      <p:pic>
        <p:nvPicPr>
          <p:cNvPr id="520" name="Google Shape;520;p108"/>
          <p:cNvPicPr preferRelativeResize="0"/>
          <p:nvPr/>
        </p:nvPicPr>
        <p:blipFill rotWithShape="1">
          <a:blip r:embed="rId4">
            <a:alphaModFix/>
          </a:blip>
          <a:srcRect/>
          <a:stretch/>
        </p:blipFill>
        <p:spPr>
          <a:xfrm>
            <a:off x="7779855" y="4473286"/>
            <a:ext cx="1294007" cy="5922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8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8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9" name="Google Shape;29;p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7_Diapositiva de título">
  <p:cSld name="7_Diapositiva de título">
    <p:spTree>
      <p:nvGrpSpPr>
        <p:cNvPr id="1" name="Shape 521"/>
        <p:cNvGrpSpPr/>
        <p:nvPr/>
      </p:nvGrpSpPr>
      <p:grpSpPr>
        <a:xfrm>
          <a:off x="0" y="0"/>
          <a:ext cx="0" cy="0"/>
          <a:chOff x="0" y="0"/>
          <a:chExt cx="0" cy="0"/>
        </a:xfrm>
      </p:grpSpPr>
      <p:pic>
        <p:nvPicPr>
          <p:cNvPr id="522" name="Google Shape;522;p109"/>
          <p:cNvPicPr preferRelativeResize="0"/>
          <p:nvPr/>
        </p:nvPicPr>
        <p:blipFill rotWithShape="1">
          <a:blip r:embed="rId2">
            <a:alphaModFix/>
          </a:blip>
          <a:srcRect/>
          <a:stretch/>
        </p:blipFill>
        <p:spPr>
          <a:xfrm>
            <a:off x="-5605" y="1081261"/>
            <a:ext cx="4727744" cy="3158229"/>
          </a:xfrm>
          <a:prstGeom prst="rect">
            <a:avLst/>
          </a:prstGeom>
          <a:noFill/>
          <a:ln>
            <a:noFill/>
          </a:ln>
        </p:spPr>
      </p:pic>
      <p:sp>
        <p:nvSpPr>
          <p:cNvPr id="523" name="Google Shape;523;p109"/>
          <p:cNvSpPr txBox="1">
            <a:spLocks noGrp="1"/>
          </p:cNvSpPr>
          <p:nvPr>
            <p:ph type="sldNum" idx="12"/>
          </p:nvPr>
        </p:nvSpPr>
        <p:spPr>
          <a:xfrm>
            <a:off x="7086600" y="4869656"/>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pic>
        <p:nvPicPr>
          <p:cNvPr id="524" name="Google Shape;524;p109"/>
          <p:cNvPicPr preferRelativeResize="0"/>
          <p:nvPr/>
        </p:nvPicPr>
        <p:blipFill rotWithShape="1">
          <a:blip r:embed="rId3">
            <a:alphaModFix/>
          </a:blip>
          <a:srcRect/>
          <a:stretch/>
        </p:blipFill>
        <p:spPr>
          <a:xfrm>
            <a:off x="4691063" y="0"/>
            <a:ext cx="4452938" cy="5143500"/>
          </a:xfrm>
          <a:prstGeom prst="rect">
            <a:avLst/>
          </a:prstGeom>
          <a:noFill/>
          <a:ln>
            <a:noFill/>
          </a:ln>
        </p:spPr>
      </p:pic>
      <p:pic>
        <p:nvPicPr>
          <p:cNvPr id="525" name="Google Shape;525;p109"/>
          <p:cNvPicPr preferRelativeResize="0"/>
          <p:nvPr/>
        </p:nvPicPr>
        <p:blipFill rotWithShape="1">
          <a:blip r:embed="rId4">
            <a:alphaModFix/>
          </a:blip>
          <a:srcRect/>
          <a:stretch/>
        </p:blipFill>
        <p:spPr>
          <a:xfrm>
            <a:off x="7779855" y="4473286"/>
            <a:ext cx="1294007" cy="592282"/>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8_Diapositiva de título">
  <p:cSld name="8_Diapositiva de título">
    <p:spTree>
      <p:nvGrpSpPr>
        <p:cNvPr id="1" name="Shape 526"/>
        <p:cNvGrpSpPr/>
        <p:nvPr/>
      </p:nvGrpSpPr>
      <p:grpSpPr>
        <a:xfrm>
          <a:off x="0" y="0"/>
          <a:ext cx="0" cy="0"/>
          <a:chOff x="0" y="0"/>
          <a:chExt cx="0" cy="0"/>
        </a:xfrm>
      </p:grpSpPr>
      <p:pic>
        <p:nvPicPr>
          <p:cNvPr id="527" name="Google Shape;527;p110"/>
          <p:cNvPicPr preferRelativeResize="0"/>
          <p:nvPr/>
        </p:nvPicPr>
        <p:blipFill rotWithShape="1">
          <a:blip r:embed="rId2">
            <a:alphaModFix/>
          </a:blip>
          <a:srcRect l="3015" t="15002" r="4766" b="1511"/>
          <a:stretch/>
        </p:blipFill>
        <p:spPr>
          <a:xfrm>
            <a:off x="-7793" y="1160101"/>
            <a:ext cx="5261416" cy="2853387"/>
          </a:xfrm>
          <a:prstGeom prst="rect">
            <a:avLst/>
          </a:prstGeom>
          <a:noFill/>
          <a:ln>
            <a:noFill/>
          </a:ln>
        </p:spPr>
      </p:pic>
      <p:sp>
        <p:nvSpPr>
          <p:cNvPr id="528" name="Google Shape;528;p110"/>
          <p:cNvSpPr txBox="1">
            <a:spLocks noGrp="1"/>
          </p:cNvSpPr>
          <p:nvPr>
            <p:ph type="sldNum" idx="12"/>
          </p:nvPr>
        </p:nvSpPr>
        <p:spPr>
          <a:xfrm>
            <a:off x="7086600" y="4869656"/>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pic>
        <p:nvPicPr>
          <p:cNvPr id="529" name="Google Shape;529;p110"/>
          <p:cNvPicPr preferRelativeResize="0"/>
          <p:nvPr/>
        </p:nvPicPr>
        <p:blipFill rotWithShape="1">
          <a:blip r:embed="rId3">
            <a:alphaModFix/>
          </a:blip>
          <a:srcRect/>
          <a:stretch/>
        </p:blipFill>
        <p:spPr>
          <a:xfrm>
            <a:off x="4691063" y="0"/>
            <a:ext cx="4452938" cy="5143500"/>
          </a:xfrm>
          <a:prstGeom prst="rect">
            <a:avLst/>
          </a:prstGeom>
          <a:noFill/>
          <a:ln>
            <a:noFill/>
          </a:ln>
        </p:spPr>
      </p:pic>
      <p:pic>
        <p:nvPicPr>
          <p:cNvPr id="530" name="Google Shape;530;p110"/>
          <p:cNvPicPr preferRelativeResize="0"/>
          <p:nvPr/>
        </p:nvPicPr>
        <p:blipFill rotWithShape="1">
          <a:blip r:embed="rId4">
            <a:alphaModFix/>
          </a:blip>
          <a:srcRect/>
          <a:stretch/>
        </p:blipFill>
        <p:spPr>
          <a:xfrm>
            <a:off x="7779855" y="4473286"/>
            <a:ext cx="1294007" cy="592282"/>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9_Diapositiva de título">
  <p:cSld name="9_Diapositiva de título">
    <p:spTree>
      <p:nvGrpSpPr>
        <p:cNvPr id="1" name="Shape 531"/>
        <p:cNvGrpSpPr/>
        <p:nvPr/>
      </p:nvGrpSpPr>
      <p:grpSpPr>
        <a:xfrm>
          <a:off x="0" y="0"/>
          <a:ext cx="0" cy="0"/>
          <a:chOff x="0" y="0"/>
          <a:chExt cx="0" cy="0"/>
        </a:xfrm>
      </p:grpSpPr>
      <p:pic>
        <p:nvPicPr>
          <p:cNvPr id="532" name="Google Shape;532;p111"/>
          <p:cNvPicPr preferRelativeResize="0"/>
          <p:nvPr/>
        </p:nvPicPr>
        <p:blipFill rotWithShape="1">
          <a:blip r:embed="rId2">
            <a:alphaModFix/>
          </a:blip>
          <a:srcRect/>
          <a:stretch/>
        </p:blipFill>
        <p:spPr>
          <a:xfrm>
            <a:off x="-16400" y="1044856"/>
            <a:ext cx="4753351" cy="3101118"/>
          </a:xfrm>
          <a:prstGeom prst="rect">
            <a:avLst/>
          </a:prstGeom>
          <a:noFill/>
          <a:ln>
            <a:noFill/>
          </a:ln>
        </p:spPr>
      </p:pic>
      <p:sp>
        <p:nvSpPr>
          <p:cNvPr id="533" name="Google Shape;533;p111"/>
          <p:cNvSpPr txBox="1">
            <a:spLocks noGrp="1"/>
          </p:cNvSpPr>
          <p:nvPr>
            <p:ph type="sldNum" idx="12"/>
          </p:nvPr>
        </p:nvSpPr>
        <p:spPr>
          <a:xfrm>
            <a:off x="7086600" y="4869656"/>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pic>
        <p:nvPicPr>
          <p:cNvPr id="534" name="Google Shape;534;p111"/>
          <p:cNvPicPr preferRelativeResize="0"/>
          <p:nvPr/>
        </p:nvPicPr>
        <p:blipFill rotWithShape="1">
          <a:blip r:embed="rId3">
            <a:alphaModFix/>
          </a:blip>
          <a:srcRect/>
          <a:stretch/>
        </p:blipFill>
        <p:spPr>
          <a:xfrm>
            <a:off x="4691063" y="0"/>
            <a:ext cx="4452938" cy="5143500"/>
          </a:xfrm>
          <a:prstGeom prst="rect">
            <a:avLst/>
          </a:prstGeom>
          <a:noFill/>
          <a:ln>
            <a:noFill/>
          </a:ln>
        </p:spPr>
      </p:pic>
      <p:pic>
        <p:nvPicPr>
          <p:cNvPr id="535" name="Google Shape;535;p111"/>
          <p:cNvPicPr preferRelativeResize="0"/>
          <p:nvPr/>
        </p:nvPicPr>
        <p:blipFill rotWithShape="1">
          <a:blip r:embed="rId4">
            <a:alphaModFix/>
          </a:blip>
          <a:srcRect/>
          <a:stretch/>
        </p:blipFill>
        <p:spPr>
          <a:xfrm>
            <a:off x="7779855" y="4473286"/>
            <a:ext cx="1294007" cy="592282"/>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_Diapositiva de título">
  <p:cSld name="4_Diapositiva de título">
    <p:spTree>
      <p:nvGrpSpPr>
        <p:cNvPr id="1" name="Shape 536"/>
        <p:cNvGrpSpPr/>
        <p:nvPr/>
      </p:nvGrpSpPr>
      <p:grpSpPr>
        <a:xfrm>
          <a:off x="0" y="0"/>
          <a:ext cx="0" cy="0"/>
          <a:chOff x="0" y="0"/>
          <a:chExt cx="0" cy="0"/>
        </a:xfrm>
      </p:grpSpPr>
      <p:sp>
        <p:nvSpPr>
          <p:cNvPr id="537" name="Google Shape;537;p112"/>
          <p:cNvSpPr txBox="1">
            <a:spLocks noGrp="1"/>
          </p:cNvSpPr>
          <p:nvPr>
            <p:ph type="sldNum" idx="12"/>
          </p:nvPr>
        </p:nvSpPr>
        <p:spPr>
          <a:xfrm>
            <a:off x="7086600" y="4869656"/>
            <a:ext cx="3795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pic>
        <p:nvPicPr>
          <p:cNvPr id="538" name="Google Shape;538;p112"/>
          <p:cNvPicPr preferRelativeResize="0"/>
          <p:nvPr/>
        </p:nvPicPr>
        <p:blipFill rotWithShape="1">
          <a:blip r:embed="rId2">
            <a:alphaModFix/>
          </a:blip>
          <a:srcRect l="9269" t="4208" r="18647" b="1841"/>
          <a:stretch/>
        </p:blipFill>
        <p:spPr>
          <a:xfrm>
            <a:off x="0" y="-7794"/>
            <a:ext cx="9144002" cy="5205845"/>
          </a:xfrm>
          <a:prstGeom prst="rect">
            <a:avLst/>
          </a:prstGeom>
          <a:noFill/>
          <a:ln>
            <a:noFill/>
          </a:ln>
        </p:spPr>
      </p:pic>
      <p:pic>
        <p:nvPicPr>
          <p:cNvPr id="539" name="Google Shape;539;p112"/>
          <p:cNvPicPr preferRelativeResize="0"/>
          <p:nvPr/>
        </p:nvPicPr>
        <p:blipFill rotWithShape="1">
          <a:blip r:embed="rId3">
            <a:alphaModFix/>
          </a:blip>
          <a:srcRect/>
          <a:stretch/>
        </p:blipFill>
        <p:spPr>
          <a:xfrm>
            <a:off x="0" y="157595"/>
            <a:ext cx="1387186" cy="230459"/>
          </a:xfrm>
          <a:prstGeom prst="rect">
            <a:avLst/>
          </a:prstGeom>
          <a:noFill/>
          <a:ln>
            <a:noFill/>
          </a:ln>
        </p:spPr>
      </p:pic>
      <p:pic>
        <p:nvPicPr>
          <p:cNvPr id="540" name="Google Shape;540;p112"/>
          <p:cNvPicPr preferRelativeResize="0"/>
          <p:nvPr/>
        </p:nvPicPr>
        <p:blipFill rotWithShape="1">
          <a:blip r:embed="rId4">
            <a:alphaModFix/>
          </a:blip>
          <a:srcRect/>
          <a:stretch/>
        </p:blipFill>
        <p:spPr>
          <a:xfrm>
            <a:off x="7704860" y="4519413"/>
            <a:ext cx="1228725" cy="52903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1_Diapositiva de título">
  <p:cSld name="11_Diapositiva de título">
    <p:spTree>
      <p:nvGrpSpPr>
        <p:cNvPr id="1" name="Shape 541"/>
        <p:cNvGrpSpPr/>
        <p:nvPr/>
      </p:nvGrpSpPr>
      <p:grpSpPr>
        <a:xfrm>
          <a:off x="0" y="0"/>
          <a:ext cx="0" cy="0"/>
          <a:chOff x="0" y="0"/>
          <a:chExt cx="0" cy="0"/>
        </a:xfrm>
      </p:grpSpPr>
      <p:pic>
        <p:nvPicPr>
          <p:cNvPr id="542" name="Google Shape;542;p113"/>
          <p:cNvPicPr preferRelativeResize="0"/>
          <p:nvPr/>
        </p:nvPicPr>
        <p:blipFill rotWithShape="1">
          <a:blip r:embed="rId2">
            <a:alphaModFix/>
          </a:blip>
          <a:srcRect l="9798" t="4967" r="17674" b="1486"/>
          <a:stretch/>
        </p:blipFill>
        <p:spPr>
          <a:xfrm>
            <a:off x="0" y="0"/>
            <a:ext cx="9144002" cy="5178223"/>
          </a:xfrm>
          <a:prstGeom prst="rect">
            <a:avLst/>
          </a:prstGeom>
          <a:noFill/>
          <a:ln>
            <a:noFill/>
          </a:ln>
        </p:spPr>
      </p:pic>
      <p:sp>
        <p:nvSpPr>
          <p:cNvPr id="543" name="Google Shape;543;p113"/>
          <p:cNvSpPr txBox="1">
            <a:spLocks noGrp="1"/>
          </p:cNvSpPr>
          <p:nvPr>
            <p:ph type="sldNum" idx="12"/>
          </p:nvPr>
        </p:nvSpPr>
        <p:spPr>
          <a:xfrm>
            <a:off x="7086600" y="4869656"/>
            <a:ext cx="3795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pic>
        <p:nvPicPr>
          <p:cNvPr id="544" name="Google Shape;544;p113"/>
          <p:cNvPicPr preferRelativeResize="0"/>
          <p:nvPr/>
        </p:nvPicPr>
        <p:blipFill rotWithShape="1">
          <a:blip r:embed="rId3">
            <a:alphaModFix/>
          </a:blip>
          <a:srcRect/>
          <a:stretch/>
        </p:blipFill>
        <p:spPr>
          <a:xfrm>
            <a:off x="0" y="157595"/>
            <a:ext cx="1387186" cy="230459"/>
          </a:xfrm>
          <a:prstGeom prst="rect">
            <a:avLst/>
          </a:prstGeom>
          <a:noFill/>
          <a:ln>
            <a:noFill/>
          </a:ln>
        </p:spPr>
      </p:pic>
      <p:pic>
        <p:nvPicPr>
          <p:cNvPr id="545" name="Google Shape;545;p113"/>
          <p:cNvPicPr preferRelativeResize="0"/>
          <p:nvPr/>
        </p:nvPicPr>
        <p:blipFill rotWithShape="1">
          <a:blip r:embed="rId4">
            <a:alphaModFix/>
          </a:blip>
          <a:srcRect/>
          <a:stretch/>
        </p:blipFill>
        <p:spPr>
          <a:xfrm>
            <a:off x="7704860" y="4519413"/>
            <a:ext cx="1228725" cy="52903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546"/>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Diapositiva de título">
  <p:cSld name="10_Diapositiva de título">
    <p:spTree>
      <p:nvGrpSpPr>
        <p:cNvPr id="1" name="Shape 547"/>
        <p:cNvGrpSpPr/>
        <p:nvPr/>
      </p:nvGrpSpPr>
      <p:grpSpPr>
        <a:xfrm>
          <a:off x="0" y="0"/>
          <a:ext cx="0" cy="0"/>
          <a:chOff x="0" y="0"/>
          <a:chExt cx="0" cy="0"/>
        </a:xfrm>
      </p:grpSpPr>
      <p:sp>
        <p:nvSpPr>
          <p:cNvPr id="548" name="Google Shape;548;p115"/>
          <p:cNvSpPr txBox="1">
            <a:spLocks noGrp="1"/>
          </p:cNvSpPr>
          <p:nvPr>
            <p:ph type="sldNum" idx="12"/>
          </p:nvPr>
        </p:nvSpPr>
        <p:spPr>
          <a:xfrm>
            <a:off x="7086605" y="4869662"/>
            <a:ext cx="348000" cy="273900"/>
          </a:xfrm>
          <a:prstGeom prst="rect">
            <a:avLst/>
          </a:prstGeom>
          <a:noFill/>
          <a:ln>
            <a:noFill/>
          </a:ln>
        </p:spPr>
        <p:txBody>
          <a:bodyPr spcFirstLastPara="1" wrap="square" lIns="68475" tIns="34250" rIns="68475" bIns="3425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pic>
        <p:nvPicPr>
          <p:cNvPr id="549" name="Google Shape;549;p115"/>
          <p:cNvPicPr preferRelativeResize="0"/>
          <p:nvPr/>
        </p:nvPicPr>
        <p:blipFill rotWithShape="1">
          <a:blip r:embed="rId2">
            <a:alphaModFix/>
          </a:blip>
          <a:srcRect/>
          <a:stretch/>
        </p:blipFill>
        <p:spPr>
          <a:xfrm>
            <a:off x="0" y="157600"/>
            <a:ext cx="1387186" cy="230459"/>
          </a:xfrm>
          <a:prstGeom prst="rect">
            <a:avLst/>
          </a:prstGeom>
          <a:noFill/>
          <a:ln>
            <a:noFill/>
          </a:ln>
        </p:spPr>
      </p:pic>
      <p:pic>
        <p:nvPicPr>
          <p:cNvPr id="550" name="Google Shape;550;p115"/>
          <p:cNvPicPr preferRelativeResize="0"/>
          <p:nvPr/>
        </p:nvPicPr>
        <p:blipFill rotWithShape="1">
          <a:blip r:embed="rId3">
            <a:alphaModFix/>
          </a:blip>
          <a:srcRect/>
          <a:stretch/>
        </p:blipFill>
        <p:spPr>
          <a:xfrm>
            <a:off x="7704860" y="4519418"/>
            <a:ext cx="1228725" cy="529034"/>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51"/>
        <p:cNvGrpSpPr/>
        <p:nvPr/>
      </p:nvGrpSpPr>
      <p:grpSpPr>
        <a:xfrm>
          <a:off x="0" y="0"/>
          <a:ext cx="0" cy="0"/>
          <a:chOff x="0" y="0"/>
          <a:chExt cx="0" cy="0"/>
        </a:xfrm>
      </p:grpSpPr>
      <p:sp>
        <p:nvSpPr>
          <p:cNvPr id="552" name="Google Shape;552;p11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53" name="Google Shape;553;p11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54" name="Google Shape;554;p11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555"/>
        <p:cNvGrpSpPr/>
        <p:nvPr/>
      </p:nvGrpSpPr>
      <p:grpSpPr>
        <a:xfrm>
          <a:off x="0" y="0"/>
          <a:ext cx="0" cy="0"/>
          <a:chOff x="0" y="0"/>
          <a:chExt cx="0" cy="0"/>
        </a:xfrm>
      </p:grpSpPr>
      <p:sp>
        <p:nvSpPr>
          <p:cNvPr id="556" name="Google Shape;556;p117"/>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57" name="Google Shape;557;p117"/>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58" name="Google Shape;558;p117"/>
          <p:cNvSpPr txBox="1">
            <a:spLocks noGrp="1"/>
          </p:cNvSpPr>
          <p:nvPr>
            <p:ph type="dt" idx="10"/>
          </p:nvPr>
        </p:nvSpPr>
        <p:spPr>
          <a:xfrm>
            <a:off x="457200" y="4767264"/>
            <a:ext cx="21336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59" name="Google Shape;559;p117"/>
          <p:cNvSpPr txBox="1">
            <a:spLocks noGrp="1"/>
          </p:cNvSpPr>
          <p:nvPr>
            <p:ph type="ftr" idx="11"/>
          </p:nvPr>
        </p:nvSpPr>
        <p:spPr>
          <a:xfrm>
            <a:off x="3124200" y="4767264"/>
            <a:ext cx="28956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60" name="Google Shape;560;p117"/>
          <p:cNvSpPr txBox="1">
            <a:spLocks noGrp="1"/>
          </p:cNvSpPr>
          <p:nvPr>
            <p:ph type="sldNum" idx="12"/>
          </p:nvPr>
        </p:nvSpPr>
        <p:spPr>
          <a:xfrm>
            <a:off x="6553200" y="4767264"/>
            <a:ext cx="21336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8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2" name="Google Shape;32;p8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8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4" name="Google Shape;34;p8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8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7" name="Google Shape;37;p8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8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0" name="Google Shape;40;p8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1" name="Google Shape;41;p8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4" name="Google Shape;44;p8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9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8" name="Google Shape;48;p9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9" name="Google Shape;49;p9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50" name="Google Shape;50;p9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9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53" name="Google Shape;53;p9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theme" Target="../theme/theme3.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6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6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
        <p:cNvGrpSpPr/>
        <p:nvPr/>
      </p:nvGrpSpPr>
      <p:grpSpPr>
        <a:xfrm>
          <a:off x="0" y="0"/>
          <a:ext cx="0" cy="0"/>
          <a:chOff x="0" y="0"/>
          <a:chExt cx="0" cy="0"/>
        </a:xfrm>
      </p:grpSpPr>
      <p:sp>
        <p:nvSpPr>
          <p:cNvPr id="138" name="Google Shape;138;p6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68"/>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40" name="Google Shape;140;p6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41" name="Google Shape;141;p6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42" name="Google Shape;142;p6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8"/>
        <p:cNvGrpSpPr/>
        <p:nvPr/>
      </p:nvGrpSpPr>
      <p:grpSpPr>
        <a:xfrm>
          <a:off x="0" y="0"/>
          <a:ext cx="0" cy="0"/>
          <a:chOff x="0" y="0"/>
          <a:chExt cx="0" cy="0"/>
        </a:xfrm>
      </p:grpSpPr>
      <p:sp>
        <p:nvSpPr>
          <p:cNvPr id="489" name="Google Shape;489;p8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82"/>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91" name="Google Shape;491;p8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492" name="Google Shape;492;p8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493" name="Google Shape;493;p8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9.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9.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5.emf"/></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64"/>
        <p:cNvGrpSpPr/>
        <p:nvPr/>
      </p:nvGrpSpPr>
      <p:grpSpPr>
        <a:xfrm>
          <a:off x="0" y="0"/>
          <a:ext cx="0" cy="0"/>
          <a:chOff x="0" y="0"/>
          <a:chExt cx="0" cy="0"/>
        </a:xfrm>
      </p:grpSpPr>
      <p:pic>
        <p:nvPicPr>
          <p:cNvPr id="565" name="Google Shape;565;p1"/>
          <p:cNvPicPr preferRelativeResize="0"/>
          <p:nvPr/>
        </p:nvPicPr>
        <p:blipFill rotWithShape="1">
          <a:blip r:embed="rId3">
            <a:alphaModFix/>
          </a:blip>
          <a:srcRect/>
          <a:stretch/>
        </p:blipFill>
        <p:spPr>
          <a:xfrm>
            <a:off x="1432531" y="0"/>
            <a:ext cx="7711468" cy="5143499"/>
          </a:xfrm>
          <a:prstGeom prst="rect">
            <a:avLst/>
          </a:prstGeom>
          <a:noFill/>
          <a:ln>
            <a:noFill/>
          </a:ln>
        </p:spPr>
      </p:pic>
      <p:sp>
        <p:nvSpPr>
          <p:cNvPr id="566" name="Google Shape;566;p1"/>
          <p:cNvSpPr/>
          <p:nvPr/>
        </p:nvSpPr>
        <p:spPr>
          <a:xfrm>
            <a:off x="2550" y="0"/>
            <a:ext cx="4369500" cy="5154600"/>
          </a:xfrm>
          <a:prstGeom prst="rect">
            <a:avLst/>
          </a:prstGeom>
          <a:gradFill>
            <a:gsLst>
              <a:gs pos="0">
                <a:srgbClr val="CB2D3E"/>
              </a:gs>
              <a:gs pos="100000">
                <a:srgbClr val="EF473A"/>
              </a:gs>
            </a:gsLst>
            <a:lin ang="10800025" scaled="0"/>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CB2D3E"/>
              </a:solidFill>
              <a:highlight>
                <a:srgbClr val="CB2D3E"/>
              </a:highlight>
              <a:latin typeface="Arial"/>
              <a:ea typeface="Arial"/>
              <a:cs typeface="Arial"/>
              <a:sym typeface="Arial"/>
            </a:endParaRPr>
          </a:p>
        </p:txBody>
      </p:sp>
      <p:pic>
        <p:nvPicPr>
          <p:cNvPr id="567" name="Google Shape;567;p1"/>
          <p:cNvPicPr preferRelativeResize="0"/>
          <p:nvPr/>
        </p:nvPicPr>
        <p:blipFill rotWithShape="1">
          <a:blip r:embed="rId4">
            <a:alphaModFix/>
          </a:blip>
          <a:srcRect/>
          <a:stretch/>
        </p:blipFill>
        <p:spPr>
          <a:xfrm>
            <a:off x="1177491" y="976003"/>
            <a:ext cx="2388450" cy="1382194"/>
          </a:xfrm>
          <a:prstGeom prst="rect">
            <a:avLst/>
          </a:prstGeom>
          <a:noFill/>
          <a:ln>
            <a:noFill/>
          </a:ln>
        </p:spPr>
      </p:pic>
      <p:sp>
        <p:nvSpPr>
          <p:cNvPr id="568" name="Google Shape;568;p1"/>
          <p:cNvSpPr txBox="1"/>
          <p:nvPr/>
        </p:nvSpPr>
        <p:spPr>
          <a:xfrm>
            <a:off x="107576" y="2696425"/>
            <a:ext cx="3834333" cy="1554262"/>
          </a:xfrm>
          <a:prstGeom prst="rect">
            <a:avLst/>
          </a:prstGeom>
          <a:noFill/>
          <a:ln>
            <a:noFill/>
          </a:ln>
        </p:spPr>
        <p:txBody>
          <a:bodyPr spcFirstLastPara="1" wrap="square" lIns="68575" tIns="68575" rIns="68575" bIns="68575" anchor="t" anchorCtr="0">
            <a:spAutoFit/>
          </a:bodyPr>
          <a:lstStyle/>
          <a:p>
            <a:pPr marL="31750" marR="0" lvl="0" algn="ctr" rtl="0">
              <a:lnSpc>
                <a:spcPct val="100000"/>
              </a:lnSpc>
              <a:spcBef>
                <a:spcPts val="0"/>
              </a:spcBef>
              <a:spcAft>
                <a:spcPts val="0"/>
              </a:spcAft>
              <a:buClr>
                <a:schemeClr val="lt1"/>
              </a:buClr>
              <a:buSzPts val="2300"/>
            </a:pPr>
            <a:r>
              <a:rPr lang="es-CO" sz="2300" b="0" i="0" u="none" strike="noStrike" cap="none" dirty="0">
                <a:solidFill>
                  <a:schemeClr val="lt1"/>
                </a:solidFill>
                <a:latin typeface="Montserrat ExtraBold"/>
                <a:ea typeface="Montserrat ExtraBold"/>
                <a:cs typeface="Montserrat ExtraBold"/>
                <a:sym typeface="Montserrat ExtraBold"/>
              </a:rPr>
              <a:t>Selección de variables con mayor peso en el Bienestar de los usuarios de turismo</a:t>
            </a:r>
            <a:endParaRPr sz="2300" b="0" i="0" u="none" strike="noStrike" cap="none" dirty="0">
              <a:solidFill>
                <a:schemeClr val="lt1"/>
              </a:solidFill>
              <a:latin typeface="Montserrat ExtraBold"/>
              <a:ea typeface="Montserrat ExtraBold"/>
              <a:cs typeface="Montserrat ExtraBold"/>
              <a:sym typeface="Montserrat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62"/>
        <p:cNvGrpSpPr/>
        <p:nvPr/>
      </p:nvGrpSpPr>
      <p:grpSpPr>
        <a:xfrm>
          <a:off x="0" y="0"/>
          <a:ext cx="0" cy="0"/>
          <a:chOff x="0" y="0"/>
          <a:chExt cx="0" cy="0"/>
        </a:xfrm>
      </p:grpSpPr>
      <p:pic>
        <p:nvPicPr>
          <p:cNvPr id="765" name="Google Shape;765;p14"/>
          <p:cNvPicPr preferRelativeResize="0"/>
          <p:nvPr/>
        </p:nvPicPr>
        <p:blipFill rotWithShape="1">
          <a:blip r:embed="rId3">
            <a:alphaModFix/>
          </a:blip>
          <a:srcRect/>
          <a:stretch/>
        </p:blipFill>
        <p:spPr>
          <a:xfrm>
            <a:off x="7790791" y="92417"/>
            <a:ext cx="669714" cy="368719"/>
          </a:xfrm>
          <a:prstGeom prst="rect">
            <a:avLst/>
          </a:prstGeom>
          <a:noFill/>
          <a:ln>
            <a:noFill/>
          </a:ln>
        </p:spPr>
      </p:pic>
      <p:pic>
        <p:nvPicPr>
          <p:cNvPr id="4" name="Imagen 3">
            <a:extLst>
              <a:ext uri="{FF2B5EF4-FFF2-40B4-BE49-F238E27FC236}">
                <a16:creationId xmlns:a16="http://schemas.microsoft.com/office/drawing/2014/main" id="{421C3096-124C-47A9-8E33-3733DB4A0A37}"/>
              </a:ext>
            </a:extLst>
          </p:cNvPr>
          <p:cNvPicPr>
            <a:picLocks noChangeAspect="1"/>
          </p:cNvPicPr>
          <p:nvPr/>
        </p:nvPicPr>
        <p:blipFill>
          <a:blip r:embed="rId4"/>
          <a:stretch>
            <a:fillRect/>
          </a:stretch>
        </p:blipFill>
        <p:spPr>
          <a:xfrm>
            <a:off x="1218122" y="92417"/>
            <a:ext cx="7122709" cy="5143500"/>
          </a:xfrm>
          <a:prstGeom prst="rect">
            <a:avLst/>
          </a:prstGeom>
        </p:spPr>
      </p:pic>
      <p:sp>
        <p:nvSpPr>
          <p:cNvPr id="25" name="Google Shape;768;p14">
            <a:extLst>
              <a:ext uri="{FF2B5EF4-FFF2-40B4-BE49-F238E27FC236}">
                <a16:creationId xmlns:a16="http://schemas.microsoft.com/office/drawing/2014/main" id="{43E72369-94F0-4B34-868F-92C6E657B014}"/>
              </a:ext>
            </a:extLst>
          </p:cNvPr>
          <p:cNvSpPr txBox="1"/>
          <p:nvPr/>
        </p:nvSpPr>
        <p:spPr>
          <a:xfrm>
            <a:off x="0" y="806824"/>
            <a:ext cx="2097741" cy="1035423"/>
          </a:xfrm>
          <a:prstGeom prst="rect">
            <a:avLst/>
          </a:prstGeom>
          <a:solidFill>
            <a:srgbClr val="4472C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s-CO" sz="1100" b="0" i="0" u="none" strike="noStrike" cap="none" dirty="0">
                <a:solidFill>
                  <a:schemeClr val="bg1"/>
                </a:solidFill>
                <a:latin typeface="Montserrat ExtraBold"/>
                <a:ea typeface="Arial"/>
                <a:cs typeface="Arial"/>
                <a:sym typeface="Montserrat ExtraBold"/>
              </a:rPr>
              <a:t>ARBOL</a:t>
            </a:r>
            <a:r>
              <a:rPr lang="es-CO" sz="1100" dirty="0">
                <a:solidFill>
                  <a:schemeClr val="bg1"/>
                </a:solidFill>
                <a:latin typeface="Montserrat ExtraBold"/>
                <a:sym typeface="Montserrat ExtraBold"/>
              </a:rPr>
              <a:t> DE DECISIÓN</a:t>
            </a:r>
          </a:p>
          <a:p>
            <a:pPr marL="0" marR="0" lvl="0" indent="0" algn="ctr" rtl="0">
              <a:lnSpc>
                <a:spcPct val="100000"/>
              </a:lnSpc>
              <a:spcBef>
                <a:spcPts val="0"/>
              </a:spcBef>
              <a:spcAft>
                <a:spcPts val="0"/>
              </a:spcAft>
              <a:buClr>
                <a:srgbClr val="000000"/>
              </a:buClr>
              <a:buSzPts val="2300"/>
              <a:buFont typeface="Arial"/>
              <a:buNone/>
            </a:pPr>
            <a:r>
              <a:rPr lang="es-CO" sz="1100" dirty="0">
                <a:solidFill>
                  <a:schemeClr val="bg1">
                    <a:lumMod val="65000"/>
                  </a:schemeClr>
                </a:solidFill>
                <a:latin typeface="Montserrat ExtraBold"/>
                <a:sym typeface="Montserrat ExtraBold"/>
              </a:rPr>
              <a:t>Para la muestra en General</a:t>
            </a:r>
          </a:p>
          <a:p>
            <a:pPr marL="0" marR="0" lvl="0" indent="0" algn="ctr" rtl="0">
              <a:lnSpc>
                <a:spcPct val="100000"/>
              </a:lnSpc>
              <a:spcBef>
                <a:spcPts val="0"/>
              </a:spcBef>
              <a:spcAft>
                <a:spcPts val="0"/>
              </a:spcAft>
              <a:buClr>
                <a:srgbClr val="000000"/>
              </a:buClr>
              <a:buSzPts val="2300"/>
              <a:buFont typeface="Arial"/>
              <a:buNone/>
            </a:pPr>
            <a:endParaRPr sz="6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948001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62"/>
        <p:cNvGrpSpPr/>
        <p:nvPr/>
      </p:nvGrpSpPr>
      <p:grpSpPr>
        <a:xfrm>
          <a:off x="0" y="0"/>
          <a:ext cx="0" cy="0"/>
          <a:chOff x="0" y="0"/>
          <a:chExt cx="0" cy="0"/>
        </a:xfrm>
      </p:grpSpPr>
      <p:pic>
        <p:nvPicPr>
          <p:cNvPr id="765" name="Google Shape;765;p14"/>
          <p:cNvPicPr preferRelativeResize="0"/>
          <p:nvPr/>
        </p:nvPicPr>
        <p:blipFill rotWithShape="1">
          <a:blip r:embed="rId3">
            <a:alphaModFix/>
          </a:blip>
          <a:srcRect/>
          <a:stretch/>
        </p:blipFill>
        <p:spPr>
          <a:xfrm>
            <a:off x="7790791" y="92417"/>
            <a:ext cx="669714" cy="368719"/>
          </a:xfrm>
          <a:prstGeom prst="rect">
            <a:avLst/>
          </a:prstGeom>
          <a:noFill/>
          <a:ln>
            <a:noFill/>
          </a:ln>
        </p:spPr>
      </p:pic>
      <p:pic>
        <p:nvPicPr>
          <p:cNvPr id="4" name="Imagen 3">
            <a:extLst>
              <a:ext uri="{FF2B5EF4-FFF2-40B4-BE49-F238E27FC236}">
                <a16:creationId xmlns:a16="http://schemas.microsoft.com/office/drawing/2014/main" id="{421C3096-124C-47A9-8E33-3733DB4A0A37}"/>
              </a:ext>
            </a:extLst>
          </p:cNvPr>
          <p:cNvPicPr>
            <a:picLocks noChangeAspect="1"/>
          </p:cNvPicPr>
          <p:nvPr/>
        </p:nvPicPr>
        <p:blipFill>
          <a:blip r:embed="rId4"/>
          <a:stretch>
            <a:fillRect/>
          </a:stretch>
        </p:blipFill>
        <p:spPr>
          <a:xfrm>
            <a:off x="772449" y="-23047"/>
            <a:ext cx="7122709" cy="5143500"/>
          </a:xfrm>
          <a:prstGeom prst="rect">
            <a:avLst/>
          </a:prstGeom>
        </p:spPr>
      </p:pic>
      <p:sp>
        <p:nvSpPr>
          <p:cNvPr id="2" name="Rectángulo 1">
            <a:extLst>
              <a:ext uri="{FF2B5EF4-FFF2-40B4-BE49-F238E27FC236}">
                <a16:creationId xmlns:a16="http://schemas.microsoft.com/office/drawing/2014/main" id="{0DF11179-95A2-4E1B-8725-C77F3A8C4EA9}"/>
              </a:ext>
            </a:extLst>
          </p:cNvPr>
          <p:cNvSpPr/>
          <p:nvPr/>
        </p:nvSpPr>
        <p:spPr>
          <a:xfrm>
            <a:off x="1892190" y="6492"/>
            <a:ext cx="5359619" cy="523220"/>
          </a:xfrm>
          <a:prstGeom prst="rect">
            <a:avLst/>
          </a:prstGeom>
          <a:solidFill>
            <a:schemeClr val="bg1"/>
          </a:solidFill>
        </p:spPr>
        <p:txBody>
          <a:bodyPr wrap="square">
            <a:spAutoFit/>
          </a:bodyPr>
          <a:lstStyle/>
          <a:p>
            <a:r>
              <a:rPr lang="es-CO" dirty="0"/>
              <a:t>¿Dirías que  tu nivel de bienestar general después de participar en algún plan turístico fue bueno o excelente?</a:t>
            </a:r>
          </a:p>
        </p:txBody>
      </p:sp>
      <p:pic>
        <p:nvPicPr>
          <p:cNvPr id="3" name="Imagen 2">
            <a:extLst>
              <a:ext uri="{FF2B5EF4-FFF2-40B4-BE49-F238E27FC236}">
                <a16:creationId xmlns:a16="http://schemas.microsoft.com/office/drawing/2014/main" id="{6430298F-A708-412A-936F-AF3ED92C69FB}"/>
              </a:ext>
            </a:extLst>
          </p:cNvPr>
          <p:cNvPicPr>
            <a:picLocks noChangeAspect="1"/>
          </p:cNvPicPr>
          <p:nvPr/>
        </p:nvPicPr>
        <p:blipFill>
          <a:blip r:embed="rId5"/>
          <a:stretch>
            <a:fillRect/>
          </a:stretch>
        </p:blipFill>
        <p:spPr>
          <a:xfrm>
            <a:off x="5806920" y="560491"/>
            <a:ext cx="1841036" cy="1111569"/>
          </a:xfrm>
          <a:prstGeom prst="rect">
            <a:avLst/>
          </a:prstGeom>
        </p:spPr>
      </p:pic>
      <p:cxnSp>
        <p:nvCxnSpPr>
          <p:cNvPr id="6" name="Conector: curvado 5">
            <a:extLst>
              <a:ext uri="{FF2B5EF4-FFF2-40B4-BE49-F238E27FC236}">
                <a16:creationId xmlns:a16="http://schemas.microsoft.com/office/drawing/2014/main" id="{078EB467-0E32-4251-B51E-746111310695}"/>
              </a:ext>
            </a:extLst>
          </p:cNvPr>
          <p:cNvCxnSpPr>
            <a:cxnSpLocks/>
            <a:endCxn id="3" idx="1"/>
          </p:cNvCxnSpPr>
          <p:nvPr/>
        </p:nvCxnSpPr>
        <p:spPr>
          <a:xfrm>
            <a:off x="4518214" y="806824"/>
            <a:ext cx="1288706" cy="30945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68" name="Google Shape;768;p14"/>
          <p:cNvSpPr txBox="1"/>
          <p:nvPr/>
        </p:nvSpPr>
        <p:spPr>
          <a:xfrm>
            <a:off x="0" y="806824"/>
            <a:ext cx="2097741" cy="1035423"/>
          </a:xfrm>
          <a:prstGeom prst="rect">
            <a:avLst/>
          </a:prstGeom>
          <a:solidFill>
            <a:srgbClr val="4472C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s-CO" sz="1100" b="0" i="0" u="none" strike="noStrike" cap="none" dirty="0">
                <a:solidFill>
                  <a:schemeClr val="bg1"/>
                </a:solidFill>
                <a:latin typeface="Montserrat ExtraBold"/>
                <a:ea typeface="Arial"/>
                <a:cs typeface="Arial"/>
                <a:sym typeface="Montserrat ExtraBold"/>
              </a:rPr>
              <a:t>ARBOL</a:t>
            </a:r>
            <a:r>
              <a:rPr lang="es-CO" sz="1100" dirty="0">
                <a:solidFill>
                  <a:schemeClr val="bg1"/>
                </a:solidFill>
                <a:latin typeface="Montserrat ExtraBold"/>
                <a:sym typeface="Montserrat ExtraBold"/>
              </a:rPr>
              <a:t> DE DECISIÓN</a:t>
            </a:r>
          </a:p>
          <a:p>
            <a:pPr marL="0" marR="0" lvl="0" indent="0" algn="ctr" rtl="0">
              <a:lnSpc>
                <a:spcPct val="100000"/>
              </a:lnSpc>
              <a:spcBef>
                <a:spcPts val="0"/>
              </a:spcBef>
              <a:spcAft>
                <a:spcPts val="0"/>
              </a:spcAft>
              <a:buClr>
                <a:srgbClr val="000000"/>
              </a:buClr>
              <a:buSzPts val="2300"/>
              <a:buFont typeface="Arial"/>
              <a:buNone/>
            </a:pPr>
            <a:r>
              <a:rPr lang="es-CO" sz="1100" dirty="0">
                <a:solidFill>
                  <a:schemeClr val="bg1">
                    <a:lumMod val="65000"/>
                  </a:schemeClr>
                </a:solidFill>
                <a:latin typeface="Montserrat ExtraBold"/>
                <a:sym typeface="Montserrat ExtraBold"/>
              </a:rPr>
              <a:t>Para la muestra en General</a:t>
            </a:r>
          </a:p>
          <a:p>
            <a:pPr marL="0" marR="0" lvl="0" indent="0" algn="ctr" rtl="0">
              <a:lnSpc>
                <a:spcPct val="100000"/>
              </a:lnSpc>
              <a:spcBef>
                <a:spcPts val="0"/>
              </a:spcBef>
              <a:spcAft>
                <a:spcPts val="0"/>
              </a:spcAft>
              <a:buClr>
                <a:srgbClr val="000000"/>
              </a:buClr>
              <a:buSzPts val="2300"/>
              <a:buFont typeface="Arial"/>
              <a:buNone/>
            </a:pPr>
            <a:endParaRPr sz="6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87715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62"/>
        <p:cNvGrpSpPr/>
        <p:nvPr/>
      </p:nvGrpSpPr>
      <p:grpSpPr>
        <a:xfrm>
          <a:off x="0" y="0"/>
          <a:ext cx="0" cy="0"/>
          <a:chOff x="0" y="0"/>
          <a:chExt cx="0" cy="0"/>
        </a:xfrm>
      </p:grpSpPr>
      <p:pic>
        <p:nvPicPr>
          <p:cNvPr id="765" name="Google Shape;765;p14"/>
          <p:cNvPicPr preferRelativeResize="0"/>
          <p:nvPr/>
        </p:nvPicPr>
        <p:blipFill rotWithShape="1">
          <a:blip r:embed="rId3">
            <a:alphaModFix/>
          </a:blip>
          <a:srcRect/>
          <a:stretch/>
        </p:blipFill>
        <p:spPr>
          <a:xfrm>
            <a:off x="7790791" y="92417"/>
            <a:ext cx="669714" cy="368719"/>
          </a:xfrm>
          <a:prstGeom prst="rect">
            <a:avLst/>
          </a:prstGeom>
          <a:noFill/>
          <a:ln>
            <a:noFill/>
          </a:ln>
        </p:spPr>
      </p:pic>
      <p:pic>
        <p:nvPicPr>
          <p:cNvPr id="4" name="Imagen 3">
            <a:extLst>
              <a:ext uri="{FF2B5EF4-FFF2-40B4-BE49-F238E27FC236}">
                <a16:creationId xmlns:a16="http://schemas.microsoft.com/office/drawing/2014/main" id="{421C3096-124C-47A9-8E33-3733DB4A0A37}"/>
              </a:ext>
            </a:extLst>
          </p:cNvPr>
          <p:cNvPicPr>
            <a:picLocks noChangeAspect="1"/>
          </p:cNvPicPr>
          <p:nvPr/>
        </p:nvPicPr>
        <p:blipFill>
          <a:blip r:embed="rId4"/>
          <a:stretch>
            <a:fillRect/>
          </a:stretch>
        </p:blipFill>
        <p:spPr>
          <a:xfrm>
            <a:off x="772449" y="-23047"/>
            <a:ext cx="7122709" cy="5143500"/>
          </a:xfrm>
          <a:prstGeom prst="rect">
            <a:avLst/>
          </a:prstGeom>
        </p:spPr>
      </p:pic>
      <p:sp>
        <p:nvSpPr>
          <p:cNvPr id="2" name="Rectángulo 1">
            <a:extLst>
              <a:ext uri="{FF2B5EF4-FFF2-40B4-BE49-F238E27FC236}">
                <a16:creationId xmlns:a16="http://schemas.microsoft.com/office/drawing/2014/main" id="{0DF11179-95A2-4E1B-8725-C77F3A8C4EA9}"/>
              </a:ext>
            </a:extLst>
          </p:cNvPr>
          <p:cNvSpPr/>
          <p:nvPr/>
        </p:nvSpPr>
        <p:spPr>
          <a:xfrm>
            <a:off x="1892190" y="6492"/>
            <a:ext cx="5359619" cy="523220"/>
          </a:xfrm>
          <a:prstGeom prst="rect">
            <a:avLst/>
          </a:prstGeom>
          <a:solidFill>
            <a:schemeClr val="bg1"/>
          </a:solidFill>
        </p:spPr>
        <p:txBody>
          <a:bodyPr wrap="square">
            <a:spAutoFit/>
          </a:bodyPr>
          <a:lstStyle/>
          <a:p>
            <a:r>
              <a:rPr lang="es-CO" dirty="0"/>
              <a:t>¿Dirías que  tu nivel de bienestar general después de participar en algún plan turístico de Comfandi fue bueno o excelente?</a:t>
            </a:r>
          </a:p>
        </p:txBody>
      </p:sp>
      <p:pic>
        <p:nvPicPr>
          <p:cNvPr id="3" name="Imagen 2">
            <a:extLst>
              <a:ext uri="{FF2B5EF4-FFF2-40B4-BE49-F238E27FC236}">
                <a16:creationId xmlns:a16="http://schemas.microsoft.com/office/drawing/2014/main" id="{6430298F-A708-412A-936F-AF3ED92C69FB}"/>
              </a:ext>
            </a:extLst>
          </p:cNvPr>
          <p:cNvPicPr>
            <a:picLocks noChangeAspect="1"/>
          </p:cNvPicPr>
          <p:nvPr/>
        </p:nvPicPr>
        <p:blipFill>
          <a:blip r:embed="rId5"/>
          <a:stretch>
            <a:fillRect/>
          </a:stretch>
        </p:blipFill>
        <p:spPr>
          <a:xfrm>
            <a:off x="5806920" y="560491"/>
            <a:ext cx="1841036" cy="1111569"/>
          </a:xfrm>
          <a:prstGeom prst="rect">
            <a:avLst/>
          </a:prstGeom>
        </p:spPr>
      </p:pic>
      <p:sp>
        <p:nvSpPr>
          <p:cNvPr id="8" name="Rectángulo 7">
            <a:extLst>
              <a:ext uri="{FF2B5EF4-FFF2-40B4-BE49-F238E27FC236}">
                <a16:creationId xmlns:a16="http://schemas.microsoft.com/office/drawing/2014/main" id="{E6072F7A-610E-4C15-BFDA-CC4EBE1DE95C}"/>
              </a:ext>
            </a:extLst>
          </p:cNvPr>
          <p:cNvSpPr/>
          <p:nvPr/>
        </p:nvSpPr>
        <p:spPr>
          <a:xfrm>
            <a:off x="2793415" y="1167007"/>
            <a:ext cx="2697096" cy="369332"/>
          </a:xfrm>
          <a:prstGeom prst="rect">
            <a:avLst/>
          </a:prstGeom>
          <a:solidFill>
            <a:schemeClr val="bg1"/>
          </a:solidFill>
        </p:spPr>
        <p:txBody>
          <a:bodyPr wrap="square">
            <a:spAutoFit/>
          </a:bodyPr>
          <a:lstStyle/>
          <a:p>
            <a:pPr algn="ctr"/>
            <a:r>
              <a:rPr lang="es-MX" sz="1000" b="1" dirty="0" err="1"/>
              <a:t>H</a:t>
            </a:r>
            <a:r>
              <a:rPr lang="es-MX" sz="800" b="1" dirty="0" err="1"/>
              <a:t>¿El</a:t>
            </a:r>
            <a:r>
              <a:rPr lang="es-MX" sz="800" b="1" dirty="0"/>
              <a:t> viaje te proporcionó oportunidades para establecer nuevas relaciones o amistades?</a:t>
            </a:r>
            <a:endParaRPr lang="es-CO" sz="800" b="1" dirty="0"/>
          </a:p>
        </p:txBody>
      </p:sp>
      <p:cxnSp>
        <p:nvCxnSpPr>
          <p:cNvPr id="6" name="Conector: curvado 5">
            <a:extLst>
              <a:ext uri="{FF2B5EF4-FFF2-40B4-BE49-F238E27FC236}">
                <a16:creationId xmlns:a16="http://schemas.microsoft.com/office/drawing/2014/main" id="{078EB467-0E32-4251-B51E-746111310695}"/>
              </a:ext>
            </a:extLst>
          </p:cNvPr>
          <p:cNvCxnSpPr>
            <a:cxnSpLocks/>
            <a:endCxn id="3" idx="1"/>
          </p:cNvCxnSpPr>
          <p:nvPr/>
        </p:nvCxnSpPr>
        <p:spPr>
          <a:xfrm>
            <a:off x="4518214" y="806824"/>
            <a:ext cx="1288706" cy="30945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curvado 15">
            <a:extLst>
              <a:ext uri="{FF2B5EF4-FFF2-40B4-BE49-F238E27FC236}">
                <a16:creationId xmlns:a16="http://schemas.microsoft.com/office/drawing/2014/main" id="{35E62083-D764-4E2A-9D63-DD56E7DE0071}"/>
              </a:ext>
            </a:extLst>
          </p:cNvPr>
          <p:cNvCxnSpPr>
            <a:cxnSpLocks/>
          </p:cNvCxnSpPr>
          <p:nvPr/>
        </p:nvCxnSpPr>
        <p:spPr>
          <a:xfrm>
            <a:off x="5895464" y="2092532"/>
            <a:ext cx="659547" cy="16306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Imagen 4">
            <a:extLst>
              <a:ext uri="{FF2B5EF4-FFF2-40B4-BE49-F238E27FC236}">
                <a16:creationId xmlns:a16="http://schemas.microsoft.com/office/drawing/2014/main" id="{C86F6BF7-C71A-4567-90EB-F1B55B8096F3}"/>
              </a:ext>
            </a:extLst>
          </p:cNvPr>
          <p:cNvPicPr>
            <a:picLocks noChangeAspect="1"/>
          </p:cNvPicPr>
          <p:nvPr/>
        </p:nvPicPr>
        <p:blipFill>
          <a:blip r:embed="rId6"/>
          <a:stretch>
            <a:fillRect/>
          </a:stretch>
        </p:blipFill>
        <p:spPr>
          <a:xfrm>
            <a:off x="6627385" y="1693098"/>
            <a:ext cx="1800000" cy="1125000"/>
          </a:xfrm>
          <a:prstGeom prst="rect">
            <a:avLst/>
          </a:prstGeom>
        </p:spPr>
      </p:pic>
      <p:sp>
        <p:nvSpPr>
          <p:cNvPr id="11" name="Google Shape;768;p14">
            <a:extLst>
              <a:ext uri="{FF2B5EF4-FFF2-40B4-BE49-F238E27FC236}">
                <a16:creationId xmlns:a16="http://schemas.microsoft.com/office/drawing/2014/main" id="{050A7CC6-FA35-43D3-8BB7-E7018A908B47}"/>
              </a:ext>
            </a:extLst>
          </p:cNvPr>
          <p:cNvSpPr txBox="1"/>
          <p:nvPr/>
        </p:nvSpPr>
        <p:spPr>
          <a:xfrm>
            <a:off x="-96763" y="791456"/>
            <a:ext cx="2097741" cy="1035423"/>
          </a:xfrm>
          <a:prstGeom prst="rect">
            <a:avLst/>
          </a:prstGeom>
          <a:solidFill>
            <a:srgbClr val="4472C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s-CO" sz="1100" b="0" i="0" u="none" strike="noStrike" cap="none" dirty="0">
                <a:solidFill>
                  <a:schemeClr val="bg1"/>
                </a:solidFill>
                <a:latin typeface="Montserrat ExtraBold"/>
                <a:ea typeface="Arial"/>
                <a:cs typeface="Arial"/>
                <a:sym typeface="Montserrat ExtraBold"/>
              </a:rPr>
              <a:t>ARBOL</a:t>
            </a:r>
            <a:r>
              <a:rPr lang="es-CO" sz="1100" dirty="0">
                <a:solidFill>
                  <a:schemeClr val="bg1"/>
                </a:solidFill>
                <a:latin typeface="Montserrat ExtraBold"/>
                <a:sym typeface="Montserrat ExtraBold"/>
              </a:rPr>
              <a:t> DE DECISIÓN</a:t>
            </a:r>
          </a:p>
          <a:p>
            <a:pPr marL="0" marR="0" lvl="0" indent="0" algn="ctr" rtl="0">
              <a:lnSpc>
                <a:spcPct val="100000"/>
              </a:lnSpc>
              <a:spcBef>
                <a:spcPts val="0"/>
              </a:spcBef>
              <a:spcAft>
                <a:spcPts val="0"/>
              </a:spcAft>
              <a:buClr>
                <a:srgbClr val="000000"/>
              </a:buClr>
              <a:buSzPts val="2300"/>
              <a:buFont typeface="Arial"/>
              <a:buNone/>
            </a:pPr>
            <a:r>
              <a:rPr lang="es-CO" sz="1100" dirty="0">
                <a:solidFill>
                  <a:schemeClr val="bg1">
                    <a:lumMod val="65000"/>
                  </a:schemeClr>
                </a:solidFill>
                <a:latin typeface="Montserrat ExtraBold"/>
                <a:sym typeface="Montserrat ExtraBold"/>
              </a:rPr>
              <a:t>Para la muestra en General</a:t>
            </a:r>
          </a:p>
          <a:p>
            <a:pPr marL="0" marR="0" lvl="0" indent="0" algn="ctr" rtl="0">
              <a:lnSpc>
                <a:spcPct val="100000"/>
              </a:lnSpc>
              <a:spcBef>
                <a:spcPts val="0"/>
              </a:spcBef>
              <a:spcAft>
                <a:spcPts val="0"/>
              </a:spcAft>
              <a:buClr>
                <a:srgbClr val="000000"/>
              </a:buClr>
              <a:buSzPts val="2300"/>
              <a:buFont typeface="Arial"/>
              <a:buNone/>
            </a:pPr>
            <a:endParaRPr sz="6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07705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62"/>
        <p:cNvGrpSpPr/>
        <p:nvPr/>
      </p:nvGrpSpPr>
      <p:grpSpPr>
        <a:xfrm>
          <a:off x="0" y="0"/>
          <a:ext cx="0" cy="0"/>
          <a:chOff x="0" y="0"/>
          <a:chExt cx="0" cy="0"/>
        </a:xfrm>
      </p:grpSpPr>
      <p:pic>
        <p:nvPicPr>
          <p:cNvPr id="765" name="Google Shape;765;p14"/>
          <p:cNvPicPr preferRelativeResize="0"/>
          <p:nvPr/>
        </p:nvPicPr>
        <p:blipFill rotWithShape="1">
          <a:blip r:embed="rId3">
            <a:alphaModFix/>
          </a:blip>
          <a:srcRect/>
          <a:stretch/>
        </p:blipFill>
        <p:spPr>
          <a:xfrm>
            <a:off x="7790791" y="92417"/>
            <a:ext cx="669714" cy="368719"/>
          </a:xfrm>
          <a:prstGeom prst="rect">
            <a:avLst/>
          </a:prstGeom>
          <a:noFill/>
          <a:ln>
            <a:noFill/>
          </a:ln>
        </p:spPr>
      </p:pic>
      <p:pic>
        <p:nvPicPr>
          <p:cNvPr id="4" name="Imagen 3">
            <a:extLst>
              <a:ext uri="{FF2B5EF4-FFF2-40B4-BE49-F238E27FC236}">
                <a16:creationId xmlns:a16="http://schemas.microsoft.com/office/drawing/2014/main" id="{421C3096-124C-47A9-8E33-3733DB4A0A37}"/>
              </a:ext>
            </a:extLst>
          </p:cNvPr>
          <p:cNvPicPr>
            <a:picLocks noChangeAspect="1"/>
          </p:cNvPicPr>
          <p:nvPr/>
        </p:nvPicPr>
        <p:blipFill>
          <a:blip r:embed="rId4"/>
          <a:stretch>
            <a:fillRect/>
          </a:stretch>
        </p:blipFill>
        <p:spPr>
          <a:xfrm>
            <a:off x="772449" y="-23047"/>
            <a:ext cx="7122709" cy="5143500"/>
          </a:xfrm>
          <a:prstGeom prst="rect">
            <a:avLst/>
          </a:prstGeom>
        </p:spPr>
      </p:pic>
      <p:sp>
        <p:nvSpPr>
          <p:cNvPr id="2" name="Rectángulo 1">
            <a:extLst>
              <a:ext uri="{FF2B5EF4-FFF2-40B4-BE49-F238E27FC236}">
                <a16:creationId xmlns:a16="http://schemas.microsoft.com/office/drawing/2014/main" id="{0DF11179-95A2-4E1B-8725-C77F3A8C4EA9}"/>
              </a:ext>
            </a:extLst>
          </p:cNvPr>
          <p:cNvSpPr/>
          <p:nvPr/>
        </p:nvSpPr>
        <p:spPr>
          <a:xfrm>
            <a:off x="1892190" y="6492"/>
            <a:ext cx="5359619" cy="523220"/>
          </a:xfrm>
          <a:prstGeom prst="rect">
            <a:avLst/>
          </a:prstGeom>
          <a:solidFill>
            <a:schemeClr val="bg1"/>
          </a:solidFill>
        </p:spPr>
        <p:txBody>
          <a:bodyPr wrap="square">
            <a:spAutoFit/>
          </a:bodyPr>
          <a:lstStyle/>
          <a:p>
            <a:r>
              <a:rPr lang="es-CO" dirty="0"/>
              <a:t>¿Dirías que  tu nivel de bienestar general después de participar en algún plan turístico de Comfandi fue bueno o excelente?</a:t>
            </a:r>
          </a:p>
        </p:txBody>
      </p:sp>
      <p:pic>
        <p:nvPicPr>
          <p:cNvPr id="3" name="Imagen 2">
            <a:extLst>
              <a:ext uri="{FF2B5EF4-FFF2-40B4-BE49-F238E27FC236}">
                <a16:creationId xmlns:a16="http://schemas.microsoft.com/office/drawing/2014/main" id="{6430298F-A708-412A-936F-AF3ED92C69FB}"/>
              </a:ext>
            </a:extLst>
          </p:cNvPr>
          <p:cNvPicPr>
            <a:picLocks noChangeAspect="1"/>
          </p:cNvPicPr>
          <p:nvPr/>
        </p:nvPicPr>
        <p:blipFill>
          <a:blip r:embed="rId5"/>
          <a:stretch>
            <a:fillRect/>
          </a:stretch>
        </p:blipFill>
        <p:spPr>
          <a:xfrm>
            <a:off x="5806920" y="560491"/>
            <a:ext cx="1841036" cy="1111569"/>
          </a:xfrm>
          <a:prstGeom prst="rect">
            <a:avLst/>
          </a:prstGeom>
        </p:spPr>
      </p:pic>
      <p:sp>
        <p:nvSpPr>
          <p:cNvPr id="8" name="Rectángulo 7">
            <a:extLst>
              <a:ext uri="{FF2B5EF4-FFF2-40B4-BE49-F238E27FC236}">
                <a16:creationId xmlns:a16="http://schemas.microsoft.com/office/drawing/2014/main" id="{E6072F7A-610E-4C15-BFDA-CC4EBE1DE95C}"/>
              </a:ext>
            </a:extLst>
          </p:cNvPr>
          <p:cNvSpPr/>
          <p:nvPr/>
        </p:nvSpPr>
        <p:spPr>
          <a:xfrm>
            <a:off x="2793415" y="1167007"/>
            <a:ext cx="2697096" cy="369332"/>
          </a:xfrm>
          <a:prstGeom prst="rect">
            <a:avLst/>
          </a:prstGeom>
          <a:solidFill>
            <a:schemeClr val="bg1"/>
          </a:solidFill>
        </p:spPr>
        <p:txBody>
          <a:bodyPr wrap="square">
            <a:spAutoFit/>
          </a:bodyPr>
          <a:lstStyle/>
          <a:p>
            <a:pPr algn="ctr"/>
            <a:r>
              <a:rPr lang="es-MX" sz="1000" b="1" dirty="0" err="1"/>
              <a:t>H</a:t>
            </a:r>
            <a:r>
              <a:rPr lang="es-MX" sz="800" b="1" dirty="0" err="1"/>
              <a:t>¿El</a:t>
            </a:r>
            <a:r>
              <a:rPr lang="es-MX" sz="800" b="1" dirty="0"/>
              <a:t> viaje te proporcionó oportunidades para establecer nuevas relaciones o amistades?</a:t>
            </a:r>
            <a:endParaRPr lang="es-CO" sz="800" b="1" dirty="0"/>
          </a:p>
        </p:txBody>
      </p:sp>
      <p:cxnSp>
        <p:nvCxnSpPr>
          <p:cNvPr id="6" name="Conector: curvado 5">
            <a:extLst>
              <a:ext uri="{FF2B5EF4-FFF2-40B4-BE49-F238E27FC236}">
                <a16:creationId xmlns:a16="http://schemas.microsoft.com/office/drawing/2014/main" id="{078EB467-0E32-4251-B51E-746111310695}"/>
              </a:ext>
            </a:extLst>
          </p:cNvPr>
          <p:cNvCxnSpPr>
            <a:cxnSpLocks/>
            <a:endCxn id="3" idx="1"/>
          </p:cNvCxnSpPr>
          <p:nvPr/>
        </p:nvCxnSpPr>
        <p:spPr>
          <a:xfrm>
            <a:off x="4518214" y="806824"/>
            <a:ext cx="1288706" cy="30945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ángulo 12">
            <a:extLst>
              <a:ext uri="{FF2B5EF4-FFF2-40B4-BE49-F238E27FC236}">
                <a16:creationId xmlns:a16="http://schemas.microsoft.com/office/drawing/2014/main" id="{0300F6E3-1FDA-4AA9-98EE-012692EDF94C}"/>
              </a:ext>
            </a:extLst>
          </p:cNvPr>
          <p:cNvSpPr/>
          <p:nvPr/>
        </p:nvSpPr>
        <p:spPr>
          <a:xfrm>
            <a:off x="1521440" y="2409668"/>
            <a:ext cx="2351581" cy="492443"/>
          </a:xfrm>
          <a:prstGeom prst="rect">
            <a:avLst/>
          </a:prstGeom>
          <a:solidFill>
            <a:schemeClr val="bg1"/>
          </a:solidFill>
        </p:spPr>
        <p:txBody>
          <a:bodyPr wrap="square">
            <a:spAutoFit/>
          </a:bodyPr>
          <a:lstStyle/>
          <a:p>
            <a:pPr algn="ctr"/>
            <a:r>
              <a:rPr lang="es-MX" sz="1000" b="1" dirty="0"/>
              <a:t>C</a:t>
            </a:r>
            <a:r>
              <a:rPr lang="es-MX" sz="800" b="1" dirty="0"/>
              <a:t> ¿Sientes que regresas del viaje con más energía y motivación para tus actividades diarias, incluido el trabajo?</a:t>
            </a:r>
            <a:endParaRPr lang="es-CO" sz="800" b="1" dirty="0"/>
          </a:p>
        </p:txBody>
      </p:sp>
      <p:sp>
        <p:nvSpPr>
          <p:cNvPr id="14" name="Rectángulo 13">
            <a:extLst>
              <a:ext uri="{FF2B5EF4-FFF2-40B4-BE49-F238E27FC236}">
                <a16:creationId xmlns:a16="http://schemas.microsoft.com/office/drawing/2014/main" id="{3C54987B-4255-42C7-9083-0CD3D7891AA3}"/>
              </a:ext>
            </a:extLst>
          </p:cNvPr>
          <p:cNvSpPr/>
          <p:nvPr/>
        </p:nvSpPr>
        <p:spPr>
          <a:xfrm>
            <a:off x="4352805" y="2401984"/>
            <a:ext cx="2351581" cy="492443"/>
          </a:xfrm>
          <a:prstGeom prst="rect">
            <a:avLst/>
          </a:prstGeom>
          <a:solidFill>
            <a:schemeClr val="bg1"/>
          </a:solidFill>
        </p:spPr>
        <p:txBody>
          <a:bodyPr wrap="square">
            <a:spAutoFit/>
          </a:bodyPr>
          <a:lstStyle/>
          <a:p>
            <a:pPr algn="ctr"/>
            <a:r>
              <a:rPr lang="es-MX" sz="1000" b="1" dirty="0"/>
              <a:t>C</a:t>
            </a:r>
            <a:r>
              <a:rPr lang="es-MX" sz="800" b="1" dirty="0"/>
              <a:t> ¿Sientes que regresas del viaje con más energía y motivación para tus actividades diarias, incluido el trabajo?</a:t>
            </a:r>
            <a:endParaRPr lang="es-CO" sz="800" b="1" dirty="0"/>
          </a:p>
        </p:txBody>
      </p:sp>
      <p:cxnSp>
        <p:nvCxnSpPr>
          <p:cNvPr id="16" name="Conector: curvado 15">
            <a:extLst>
              <a:ext uri="{FF2B5EF4-FFF2-40B4-BE49-F238E27FC236}">
                <a16:creationId xmlns:a16="http://schemas.microsoft.com/office/drawing/2014/main" id="{35E62083-D764-4E2A-9D63-DD56E7DE0071}"/>
              </a:ext>
            </a:extLst>
          </p:cNvPr>
          <p:cNvCxnSpPr>
            <a:cxnSpLocks/>
          </p:cNvCxnSpPr>
          <p:nvPr/>
        </p:nvCxnSpPr>
        <p:spPr>
          <a:xfrm>
            <a:off x="5895464" y="2092532"/>
            <a:ext cx="659547" cy="16306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curvado 18">
            <a:extLst>
              <a:ext uri="{FF2B5EF4-FFF2-40B4-BE49-F238E27FC236}">
                <a16:creationId xmlns:a16="http://schemas.microsoft.com/office/drawing/2014/main" id="{10140916-C520-4BA0-A4A3-3BD66BCBE5A9}"/>
              </a:ext>
            </a:extLst>
          </p:cNvPr>
          <p:cNvCxnSpPr>
            <a:cxnSpLocks/>
          </p:cNvCxnSpPr>
          <p:nvPr/>
        </p:nvCxnSpPr>
        <p:spPr>
          <a:xfrm>
            <a:off x="6627385" y="3440247"/>
            <a:ext cx="380027" cy="10777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774600DB-C44E-470A-83A4-B992DC0FDE22}"/>
              </a:ext>
            </a:extLst>
          </p:cNvPr>
          <p:cNvPicPr>
            <a:picLocks noChangeAspect="1"/>
          </p:cNvPicPr>
          <p:nvPr/>
        </p:nvPicPr>
        <p:blipFill>
          <a:blip r:embed="rId6"/>
          <a:stretch>
            <a:fillRect/>
          </a:stretch>
        </p:blipFill>
        <p:spPr>
          <a:xfrm>
            <a:off x="7007412" y="3007431"/>
            <a:ext cx="1435181" cy="869956"/>
          </a:xfrm>
          <a:prstGeom prst="rect">
            <a:avLst/>
          </a:prstGeom>
        </p:spPr>
      </p:pic>
      <p:pic>
        <p:nvPicPr>
          <p:cNvPr id="5" name="Imagen 4">
            <a:extLst>
              <a:ext uri="{FF2B5EF4-FFF2-40B4-BE49-F238E27FC236}">
                <a16:creationId xmlns:a16="http://schemas.microsoft.com/office/drawing/2014/main" id="{C86F6BF7-C71A-4567-90EB-F1B55B8096F3}"/>
              </a:ext>
            </a:extLst>
          </p:cNvPr>
          <p:cNvPicPr>
            <a:picLocks noChangeAspect="1"/>
          </p:cNvPicPr>
          <p:nvPr/>
        </p:nvPicPr>
        <p:blipFill>
          <a:blip r:embed="rId7"/>
          <a:stretch>
            <a:fillRect/>
          </a:stretch>
        </p:blipFill>
        <p:spPr>
          <a:xfrm>
            <a:off x="6627385" y="1693098"/>
            <a:ext cx="1800000" cy="1125000"/>
          </a:xfrm>
          <a:prstGeom prst="rect">
            <a:avLst/>
          </a:prstGeom>
        </p:spPr>
      </p:pic>
      <p:sp>
        <p:nvSpPr>
          <p:cNvPr id="15" name="Google Shape;768;p14">
            <a:extLst>
              <a:ext uri="{FF2B5EF4-FFF2-40B4-BE49-F238E27FC236}">
                <a16:creationId xmlns:a16="http://schemas.microsoft.com/office/drawing/2014/main" id="{D726A006-6585-4F53-B38F-319E2099495B}"/>
              </a:ext>
            </a:extLst>
          </p:cNvPr>
          <p:cNvSpPr txBox="1"/>
          <p:nvPr/>
        </p:nvSpPr>
        <p:spPr>
          <a:xfrm>
            <a:off x="0" y="806824"/>
            <a:ext cx="2097741" cy="1035423"/>
          </a:xfrm>
          <a:prstGeom prst="rect">
            <a:avLst/>
          </a:prstGeom>
          <a:solidFill>
            <a:srgbClr val="4472C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s-CO" sz="1100" b="0" i="0" u="none" strike="noStrike" cap="none" dirty="0">
                <a:solidFill>
                  <a:schemeClr val="bg1"/>
                </a:solidFill>
                <a:latin typeface="Montserrat ExtraBold"/>
                <a:ea typeface="Arial"/>
                <a:cs typeface="Arial"/>
                <a:sym typeface="Montserrat ExtraBold"/>
              </a:rPr>
              <a:t>ARBOL</a:t>
            </a:r>
            <a:r>
              <a:rPr lang="es-CO" sz="1100" dirty="0">
                <a:solidFill>
                  <a:schemeClr val="bg1"/>
                </a:solidFill>
                <a:latin typeface="Montserrat ExtraBold"/>
                <a:sym typeface="Montserrat ExtraBold"/>
              </a:rPr>
              <a:t> DE DECISIÓN</a:t>
            </a:r>
          </a:p>
          <a:p>
            <a:pPr marL="0" marR="0" lvl="0" indent="0" algn="ctr" rtl="0">
              <a:lnSpc>
                <a:spcPct val="100000"/>
              </a:lnSpc>
              <a:spcBef>
                <a:spcPts val="0"/>
              </a:spcBef>
              <a:spcAft>
                <a:spcPts val="0"/>
              </a:spcAft>
              <a:buClr>
                <a:srgbClr val="000000"/>
              </a:buClr>
              <a:buSzPts val="2300"/>
              <a:buFont typeface="Arial"/>
              <a:buNone/>
            </a:pPr>
            <a:r>
              <a:rPr lang="es-CO" sz="1100" dirty="0">
                <a:solidFill>
                  <a:schemeClr val="bg1">
                    <a:lumMod val="65000"/>
                  </a:schemeClr>
                </a:solidFill>
                <a:latin typeface="Montserrat ExtraBold"/>
                <a:sym typeface="Montserrat ExtraBold"/>
              </a:rPr>
              <a:t>Para la muestra en General</a:t>
            </a:r>
          </a:p>
          <a:p>
            <a:pPr marL="0" marR="0" lvl="0" indent="0" algn="ctr" rtl="0">
              <a:lnSpc>
                <a:spcPct val="100000"/>
              </a:lnSpc>
              <a:spcBef>
                <a:spcPts val="0"/>
              </a:spcBef>
              <a:spcAft>
                <a:spcPts val="0"/>
              </a:spcAft>
              <a:buClr>
                <a:srgbClr val="000000"/>
              </a:buClr>
              <a:buSzPts val="2300"/>
              <a:buFont typeface="Arial"/>
              <a:buNone/>
            </a:pPr>
            <a:endParaRPr sz="6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14460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62"/>
        <p:cNvGrpSpPr/>
        <p:nvPr/>
      </p:nvGrpSpPr>
      <p:grpSpPr>
        <a:xfrm>
          <a:off x="0" y="0"/>
          <a:ext cx="0" cy="0"/>
          <a:chOff x="0" y="0"/>
          <a:chExt cx="0" cy="0"/>
        </a:xfrm>
      </p:grpSpPr>
      <p:pic>
        <p:nvPicPr>
          <p:cNvPr id="765" name="Google Shape;765;p14"/>
          <p:cNvPicPr preferRelativeResize="0"/>
          <p:nvPr/>
        </p:nvPicPr>
        <p:blipFill rotWithShape="1">
          <a:blip r:embed="rId3">
            <a:alphaModFix/>
          </a:blip>
          <a:srcRect/>
          <a:stretch/>
        </p:blipFill>
        <p:spPr>
          <a:xfrm>
            <a:off x="7790791" y="92417"/>
            <a:ext cx="669714" cy="368719"/>
          </a:xfrm>
          <a:prstGeom prst="rect">
            <a:avLst/>
          </a:prstGeom>
          <a:noFill/>
          <a:ln>
            <a:noFill/>
          </a:ln>
        </p:spPr>
      </p:pic>
      <p:pic>
        <p:nvPicPr>
          <p:cNvPr id="4" name="Imagen 3">
            <a:extLst>
              <a:ext uri="{FF2B5EF4-FFF2-40B4-BE49-F238E27FC236}">
                <a16:creationId xmlns:a16="http://schemas.microsoft.com/office/drawing/2014/main" id="{421C3096-124C-47A9-8E33-3733DB4A0A37}"/>
              </a:ext>
            </a:extLst>
          </p:cNvPr>
          <p:cNvPicPr>
            <a:picLocks noChangeAspect="1"/>
          </p:cNvPicPr>
          <p:nvPr/>
        </p:nvPicPr>
        <p:blipFill>
          <a:blip r:embed="rId4"/>
          <a:stretch>
            <a:fillRect/>
          </a:stretch>
        </p:blipFill>
        <p:spPr>
          <a:xfrm>
            <a:off x="772449" y="-23047"/>
            <a:ext cx="7122709" cy="5143500"/>
          </a:xfrm>
          <a:prstGeom prst="rect">
            <a:avLst/>
          </a:prstGeom>
        </p:spPr>
      </p:pic>
      <p:sp>
        <p:nvSpPr>
          <p:cNvPr id="2" name="Rectángulo 1">
            <a:extLst>
              <a:ext uri="{FF2B5EF4-FFF2-40B4-BE49-F238E27FC236}">
                <a16:creationId xmlns:a16="http://schemas.microsoft.com/office/drawing/2014/main" id="{0DF11179-95A2-4E1B-8725-C77F3A8C4EA9}"/>
              </a:ext>
            </a:extLst>
          </p:cNvPr>
          <p:cNvSpPr/>
          <p:nvPr/>
        </p:nvSpPr>
        <p:spPr>
          <a:xfrm>
            <a:off x="1892190" y="6492"/>
            <a:ext cx="5359619" cy="523220"/>
          </a:xfrm>
          <a:prstGeom prst="rect">
            <a:avLst/>
          </a:prstGeom>
          <a:solidFill>
            <a:schemeClr val="bg1"/>
          </a:solidFill>
        </p:spPr>
        <p:txBody>
          <a:bodyPr wrap="square">
            <a:spAutoFit/>
          </a:bodyPr>
          <a:lstStyle/>
          <a:p>
            <a:r>
              <a:rPr lang="es-CO" dirty="0"/>
              <a:t>¿Dirías que  tu nivel de bienestar general después de participar en algún plan turístico de Comfandi fue bueno o excelente?</a:t>
            </a:r>
          </a:p>
        </p:txBody>
      </p:sp>
      <p:pic>
        <p:nvPicPr>
          <p:cNvPr id="3" name="Imagen 2">
            <a:extLst>
              <a:ext uri="{FF2B5EF4-FFF2-40B4-BE49-F238E27FC236}">
                <a16:creationId xmlns:a16="http://schemas.microsoft.com/office/drawing/2014/main" id="{6430298F-A708-412A-936F-AF3ED92C69FB}"/>
              </a:ext>
            </a:extLst>
          </p:cNvPr>
          <p:cNvPicPr>
            <a:picLocks noChangeAspect="1"/>
          </p:cNvPicPr>
          <p:nvPr/>
        </p:nvPicPr>
        <p:blipFill>
          <a:blip r:embed="rId5"/>
          <a:stretch>
            <a:fillRect/>
          </a:stretch>
        </p:blipFill>
        <p:spPr>
          <a:xfrm>
            <a:off x="5806920" y="560491"/>
            <a:ext cx="1841036" cy="1111569"/>
          </a:xfrm>
          <a:prstGeom prst="rect">
            <a:avLst/>
          </a:prstGeom>
        </p:spPr>
      </p:pic>
      <p:sp>
        <p:nvSpPr>
          <p:cNvPr id="8" name="Rectángulo 7">
            <a:extLst>
              <a:ext uri="{FF2B5EF4-FFF2-40B4-BE49-F238E27FC236}">
                <a16:creationId xmlns:a16="http://schemas.microsoft.com/office/drawing/2014/main" id="{E6072F7A-610E-4C15-BFDA-CC4EBE1DE95C}"/>
              </a:ext>
            </a:extLst>
          </p:cNvPr>
          <p:cNvSpPr/>
          <p:nvPr/>
        </p:nvSpPr>
        <p:spPr>
          <a:xfrm>
            <a:off x="2793415" y="1167007"/>
            <a:ext cx="2697096" cy="369332"/>
          </a:xfrm>
          <a:prstGeom prst="rect">
            <a:avLst/>
          </a:prstGeom>
          <a:solidFill>
            <a:schemeClr val="bg1"/>
          </a:solidFill>
        </p:spPr>
        <p:txBody>
          <a:bodyPr wrap="square">
            <a:spAutoFit/>
          </a:bodyPr>
          <a:lstStyle/>
          <a:p>
            <a:pPr algn="ctr"/>
            <a:r>
              <a:rPr lang="es-MX" sz="1000" b="1" dirty="0" err="1"/>
              <a:t>H</a:t>
            </a:r>
            <a:r>
              <a:rPr lang="es-MX" sz="800" b="1" dirty="0" err="1"/>
              <a:t>¿El</a:t>
            </a:r>
            <a:r>
              <a:rPr lang="es-MX" sz="800" b="1" dirty="0"/>
              <a:t> viaje te proporcionó oportunidades para establecer nuevas relaciones o amistades?</a:t>
            </a:r>
            <a:endParaRPr lang="es-CO" sz="800" b="1" dirty="0"/>
          </a:p>
        </p:txBody>
      </p:sp>
      <p:cxnSp>
        <p:nvCxnSpPr>
          <p:cNvPr id="6" name="Conector: curvado 5">
            <a:extLst>
              <a:ext uri="{FF2B5EF4-FFF2-40B4-BE49-F238E27FC236}">
                <a16:creationId xmlns:a16="http://schemas.microsoft.com/office/drawing/2014/main" id="{078EB467-0E32-4251-B51E-746111310695}"/>
              </a:ext>
            </a:extLst>
          </p:cNvPr>
          <p:cNvCxnSpPr>
            <a:cxnSpLocks/>
            <a:endCxn id="3" idx="1"/>
          </p:cNvCxnSpPr>
          <p:nvPr/>
        </p:nvCxnSpPr>
        <p:spPr>
          <a:xfrm>
            <a:off x="4518214" y="806824"/>
            <a:ext cx="1288706" cy="30945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ángulo 12">
            <a:extLst>
              <a:ext uri="{FF2B5EF4-FFF2-40B4-BE49-F238E27FC236}">
                <a16:creationId xmlns:a16="http://schemas.microsoft.com/office/drawing/2014/main" id="{0300F6E3-1FDA-4AA9-98EE-012692EDF94C}"/>
              </a:ext>
            </a:extLst>
          </p:cNvPr>
          <p:cNvSpPr/>
          <p:nvPr/>
        </p:nvSpPr>
        <p:spPr>
          <a:xfrm>
            <a:off x="1521440" y="2409668"/>
            <a:ext cx="2351581" cy="492443"/>
          </a:xfrm>
          <a:prstGeom prst="rect">
            <a:avLst/>
          </a:prstGeom>
          <a:solidFill>
            <a:schemeClr val="bg1"/>
          </a:solidFill>
        </p:spPr>
        <p:txBody>
          <a:bodyPr wrap="square">
            <a:spAutoFit/>
          </a:bodyPr>
          <a:lstStyle/>
          <a:p>
            <a:pPr algn="ctr"/>
            <a:r>
              <a:rPr lang="es-MX" sz="1000" b="1" dirty="0"/>
              <a:t>C</a:t>
            </a:r>
            <a:r>
              <a:rPr lang="es-MX" sz="800" b="1" dirty="0"/>
              <a:t> ¿Sientes que regresas del viaje con más energía y motivación para tus actividades diarias, incluido el trabajo?</a:t>
            </a:r>
            <a:endParaRPr lang="es-CO" sz="800" b="1" dirty="0"/>
          </a:p>
        </p:txBody>
      </p:sp>
      <p:sp>
        <p:nvSpPr>
          <p:cNvPr id="14" name="Rectángulo 13">
            <a:extLst>
              <a:ext uri="{FF2B5EF4-FFF2-40B4-BE49-F238E27FC236}">
                <a16:creationId xmlns:a16="http://schemas.microsoft.com/office/drawing/2014/main" id="{3C54987B-4255-42C7-9083-0CD3D7891AA3}"/>
              </a:ext>
            </a:extLst>
          </p:cNvPr>
          <p:cNvSpPr/>
          <p:nvPr/>
        </p:nvSpPr>
        <p:spPr>
          <a:xfrm>
            <a:off x="4352805" y="2401984"/>
            <a:ext cx="2351581" cy="492443"/>
          </a:xfrm>
          <a:prstGeom prst="rect">
            <a:avLst/>
          </a:prstGeom>
          <a:solidFill>
            <a:schemeClr val="bg1"/>
          </a:solidFill>
        </p:spPr>
        <p:txBody>
          <a:bodyPr wrap="square">
            <a:spAutoFit/>
          </a:bodyPr>
          <a:lstStyle/>
          <a:p>
            <a:pPr algn="ctr"/>
            <a:r>
              <a:rPr lang="es-MX" sz="1000" b="1" dirty="0"/>
              <a:t>C</a:t>
            </a:r>
            <a:r>
              <a:rPr lang="es-MX" sz="800" b="1" dirty="0"/>
              <a:t> ¿Sientes que regresas del viaje con más energía y motivación para tus actividades diarias, incluido el trabajo?</a:t>
            </a:r>
            <a:endParaRPr lang="es-CO" sz="800" b="1" dirty="0"/>
          </a:p>
        </p:txBody>
      </p:sp>
      <p:sp>
        <p:nvSpPr>
          <p:cNvPr id="15" name="Rectángulo 14">
            <a:extLst>
              <a:ext uri="{FF2B5EF4-FFF2-40B4-BE49-F238E27FC236}">
                <a16:creationId xmlns:a16="http://schemas.microsoft.com/office/drawing/2014/main" id="{D4073865-2A9A-49BC-93C0-84FE7347E309}"/>
              </a:ext>
            </a:extLst>
          </p:cNvPr>
          <p:cNvSpPr/>
          <p:nvPr/>
        </p:nvSpPr>
        <p:spPr>
          <a:xfrm>
            <a:off x="240222" y="3801016"/>
            <a:ext cx="2562436" cy="369332"/>
          </a:xfrm>
          <a:prstGeom prst="rect">
            <a:avLst/>
          </a:prstGeom>
          <a:solidFill>
            <a:schemeClr val="bg1"/>
          </a:solidFill>
        </p:spPr>
        <p:txBody>
          <a:bodyPr wrap="square">
            <a:spAutoFit/>
          </a:bodyPr>
          <a:lstStyle/>
          <a:p>
            <a:pPr algn="ctr"/>
            <a:r>
              <a:rPr lang="es-MX" sz="1000" b="1" dirty="0"/>
              <a:t>A</a:t>
            </a:r>
            <a:r>
              <a:rPr lang="es-MX" sz="800" b="1" dirty="0"/>
              <a:t>  ¿Siente que tu bienestar mental o emocional ha mejorado como resultado del viaje?</a:t>
            </a:r>
            <a:endParaRPr lang="es-CO" sz="800" b="1" dirty="0"/>
          </a:p>
        </p:txBody>
      </p:sp>
      <p:sp>
        <p:nvSpPr>
          <p:cNvPr id="17" name="Rectángulo 16">
            <a:extLst>
              <a:ext uri="{FF2B5EF4-FFF2-40B4-BE49-F238E27FC236}">
                <a16:creationId xmlns:a16="http://schemas.microsoft.com/office/drawing/2014/main" id="{403B6623-FE57-4F14-B60F-ED5E8003E28C}"/>
              </a:ext>
            </a:extLst>
          </p:cNvPr>
          <p:cNvSpPr/>
          <p:nvPr/>
        </p:nvSpPr>
        <p:spPr>
          <a:xfrm>
            <a:off x="2802658" y="3859768"/>
            <a:ext cx="2447558" cy="369332"/>
          </a:xfrm>
          <a:prstGeom prst="rect">
            <a:avLst/>
          </a:prstGeom>
          <a:solidFill>
            <a:schemeClr val="bg1"/>
          </a:solidFill>
        </p:spPr>
        <p:txBody>
          <a:bodyPr wrap="square">
            <a:spAutoFit/>
          </a:bodyPr>
          <a:lstStyle/>
          <a:p>
            <a:pPr algn="ctr"/>
            <a:r>
              <a:rPr lang="es-MX" sz="1000" b="1" dirty="0" err="1"/>
              <a:t>H</a:t>
            </a:r>
            <a:r>
              <a:rPr lang="es-MX" sz="800" b="1" dirty="0" err="1"/>
              <a:t>¿El</a:t>
            </a:r>
            <a:r>
              <a:rPr lang="es-MX" sz="800" b="1" dirty="0"/>
              <a:t> viaje te proporcionó oportunidades para establecer nuevas relaciones o amistades?</a:t>
            </a:r>
            <a:endParaRPr lang="es-CO" sz="800" b="1" dirty="0"/>
          </a:p>
        </p:txBody>
      </p:sp>
      <p:sp>
        <p:nvSpPr>
          <p:cNvPr id="18" name="Rectángulo 17">
            <a:extLst>
              <a:ext uri="{FF2B5EF4-FFF2-40B4-BE49-F238E27FC236}">
                <a16:creationId xmlns:a16="http://schemas.microsoft.com/office/drawing/2014/main" id="{6B5FA2DA-FD98-44DB-BD49-623BC8D79D52}"/>
              </a:ext>
            </a:extLst>
          </p:cNvPr>
          <p:cNvSpPr/>
          <p:nvPr/>
        </p:nvSpPr>
        <p:spPr>
          <a:xfrm>
            <a:off x="5162567" y="3834550"/>
            <a:ext cx="2562436" cy="369332"/>
          </a:xfrm>
          <a:prstGeom prst="rect">
            <a:avLst/>
          </a:prstGeom>
          <a:solidFill>
            <a:schemeClr val="bg1"/>
          </a:solidFill>
        </p:spPr>
        <p:txBody>
          <a:bodyPr wrap="square">
            <a:spAutoFit/>
          </a:bodyPr>
          <a:lstStyle/>
          <a:p>
            <a:pPr algn="ctr"/>
            <a:r>
              <a:rPr lang="es-MX" sz="1000" b="1" dirty="0"/>
              <a:t>A</a:t>
            </a:r>
            <a:r>
              <a:rPr lang="es-MX" sz="800" b="1" dirty="0"/>
              <a:t>  ¿Siente que tu bienestar mental o emocional ha mejorado como resultado del viaje?</a:t>
            </a:r>
            <a:endParaRPr lang="es-CO" sz="800" b="1" dirty="0"/>
          </a:p>
        </p:txBody>
      </p:sp>
      <p:cxnSp>
        <p:nvCxnSpPr>
          <p:cNvPr id="16" name="Conector: curvado 15">
            <a:extLst>
              <a:ext uri="{FF2B5EF4-FFF2-40B4-BE49-F238E27FC236}">
                <a16:creationId xmlns:a16="http://schemas.microsoft.com/office/drawing/2014/main" id="{35E62083-D764-4E2A-9D63-DD56E7DE0071}"/>
              </a:ext>
            </a:extLst>
          </p:cNvPr>
          <p:cNvCxnSpPr>
            <a:cxnSpLocks/>
          </p:cNvCxnSpPr>
          <p:nvPr/>
        </p:nvCxnSpPr>
        <p:spPr>
          <a:xfrm>
            <a:off x="5895464" y="2092532"/>
            <a:ext cx="659547" cy="16306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curvado 18">
            <a:extLst>
              <a:ext uri="{FF2B5EF4-FFF2-40B4-BE49-F238E27FC236}">
                <a16:creationId xmlns:a16="http://schemas.microsoft.com/office/drawing/2014/main" id="{10140916-C520-4BA0-A4A3-3BD66BCBE5A9}"/>
              </a:ext>
            </a:extLst>
          </p:cNvPr>
          <p:cNvCxnSpPr>
            <a:cxnSpLocks/>
          </p:cNvCxnSpPr>
          <p:nvPr/>
        </p:nvCxnSpPr>
        <p:spPr>
          <a:xfrm>
            <a:off x="6627385" y="3440247"/>
            <a:ext cx="380027" cy="10777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curvado 19">
            <a:extLst>
              <a:ext uri="{FF2B5EF4-FFF2-40B4-BE49-F238E27FC236}">
                <a16:creationId xmlns:a16="http://schemas.microsoft.com/office/drawing/2014/main" id="{32949D83-A57F-4B53-8BD3-4EF4393902B7}"/>
              </a:ext>
            </a:extLst>
          </p:cNvPr>
          <p:cNvCxnSpPr>
            <a:cxnSpLocks/>
          </p:cNvCxnSpPr>
          <p:nvPr/>
        </p:nvCxnSpPr>
        <p:spPr>
          <a:xfrm>
            <a:off x="7555643" y="4701310"/>
            <a:ext cx="235148" cy="1162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774600DB-C44E-470A-83A4-B992DC0FDE22}"/>
              </a:ext>
            </a:extLst>
          </p:cNvPr>
          <p:cNvPicPr>
            <a:picLocks noChangeAspect="1"/>
          </p:cNvPicPr>
          <p:nvPr/>
        </p:nvPicPr>
        <p:blipFill>
          <a:blip r:embed="rId6"/>
          <a:stretch>
            <a:fillRect/>
          </a:stretch>
        </p:blipFill>
        <p:spPr>
          <a:xfrm>
            <a:off x="7007412" y="3007431"/>
            <a:ext cx="1435181" cy="869956"/>
          </a:xfrm>
          <a:prstGeom prst="rect">
            <a:avLst/>
          </a:prstGeom>
        </p:spPr>
      </p:pic>
      <p:pic>
        <p:nvPicPr>
          <p:cNvPr id="5" name="Imagen 4">
            <a:extLst>
              <a:ext uri="{FF2B5EF4-FFF2-40B4-BE49-F238E27FC236}">
                <a16:creationId xmlns:a16="http://schemas.microsoft.com/office/drawing/2014/main" id="{C86F6BF7-C71A-4567-90EB-F1B55B8096F3}"/>
              </a:ext>
            </a:extLst>
          </p:cNvPr>
          <p:cNvPicPr>
            <a:picLocks noChangeAspect="1"/>
          </p:cNvPicPr>
          <p:nvPr/>
        </p:nvPicPr>
        <p:blipFill>
          <a:blip r:embed="rId7"/>
          <a:stretch>
            <a:fillRect/>
          </a:stretch>
        </p:blipFill>
        <p:spPr>
          <a:xfrm>
            <a:off x="6627385" y="1693098"/>
            <a:ext cx="1800000" cy="1125000"/>
          </a:xfrm>
          <a:prstGeom prst="rect">
            <a:avLst/>
          </a:prstGeom>
        </p:spPr>
      </p:pic>
      <p:pic>
        <p:nvPicPr>
          <p:cNvPr id="10" name="Imagen 9">
            <a:extLst>
              <a:ext uri="{FF2B5EF4-FFF2-40B4-BE49-F238E27FC236}">
                <a16:creationId xmlns:a16="http://schemas.microsoft.com/office/drawing/2014/main" id="{66CBF58A-0ED6-4350-B620-68614400344F}"/>
              </a:ext>
            </a:extLst>
          </p:cNvPr>
          <p:cNvPicPr>
            <a:picLocks noChangeAspect="1"/>
          </p:cNvPicPr>
          <p:nvPr/>
        </p:nvPicPr>
        <p:blipFill>
          <a:blip r:embed="rId8"/>
          <a:stretch>
            <a:fillRect/>
          </a:stretch>
        </p:blipFill>
        <p:spPr>
          <a:xfrm>
            <a:off x="7790791" y="4339824"/>
            <a:ext cx="1307099" cy="780629"/>
          </a:xfrm>
          <a:prstGeom prst="rect">
            <a:avLst/>
          </a:prstGeom>
        </p:spPr>
      </p:pic>
      <p:sp>
        <p:nvSpPr>
          <p:cNvPr id="21" name="Google Shape;768;p14">
            <a:extLst>
              <a:ext uri="{FF2B5EF4-FFF2-40B4-BE49-F238E27FC236}">
                <a16:creationId xmlns:a16="http://schemas.microsoft.com/office/drawing/2014/main" id="{C5F4F447-C6E1-43F1-8834-7EED85A137E2}"/>
              </a:ext>
            </a:extLst>
          </p:cNvPr>
          <p:cNvSpPr txBox="1"/>
          <p:nvPr/>
        </p:nvSpPr>
        <p:spPr>
          <a:xfrm>
            <a:off x="0" y="806824"/>
            <a:ext cx="2097741" cy="1035423"/>
          </a:xfrm>
          <a:prstGeom prst="rect">
            <a:avLst/>
          </a:prstGeom>
          <a:solidFill>
            <a:srgbClr val="4472C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s-CO" sz="1100" b="0" i="0" u="none" strike="noStrike" cap="none" dirty="0">
                <a:solidFill>
                  <a:schemeClr val="bg1"/>
                </a:solidFill>
                <a:latin typeface="Montserrat ExtraBold"/>
                <a:ea typeface="Arial"/>
                <a:cs typeface="Arial"/>
                <a:sym typeface="Montserrat ExtraBold"/>
              </a:rPr>
              <a:t>ARBOL</a:t>
            </a:r>
            <a:r>
              <a:rPr lang="es-CO" sz="1100" dirty="0">
                <a:solidFill>
                  <a:schemeClr val="bg1"/>
                </a:solidFill>
                <a:latin typeface="Montserrat ExtraBold"/>
                <a:sym typeface="Montserrat ExtraBold"/>
              </a:rPr>
              <a:t> DE DECISIÓN</a:t>
            </a:r>
          </a:p>
          <a:p>
            <a:pPr marL="0" marR="0" lvl="0" indent="0" algn="ctr" rtl="0">
              <a:lnSpc>
                <a:spcPct val="100000"/>
              </a:lnSpc>
              <a:spcBef>
                <a:spcPts val="0"/>
              </a:spcBef>
              <a:spcAft>
                <a:spcPts val="0"/>
              </a:spcAft>
              <a:buClr>
                <a:srgbClr val="000000"/>
              </a:buClr>
              <a:buSzPts val="2300"/>
              <a:buFont typeface="Arial"/>
              <a:buNone/>
            </a:pPr>
            <a:r>
              <a:rPr lang="es-CO" sz="1100" dirty="0">
                <a:solidFill>
                  <a:schemeClr val="bg1">
                    <a:lumMod val="65000"/>
                  </a:schemeClr>
                </a:solidFill>
                <a:latin typeface="Montserrat ExtraBold"/>
                <a:sym typeface="Montserrat ExtraBold"/>
              </a:rPr>
              <a:t>Para la muestra en General</a:t>
            </a:r>
          </a:p>
          <a:p>
            <a:pPr marL="0" marR="0" lvl="0" indent="0" algn="ctr" rtl="0">
              <a:lnSpc>
                <a:spcPct val="100000"/>
              </a:lnSpc>
              <a:spcBef>
                <a:spcPts val="0"/>
              </a:spcBef>
              <a:spcAft>
                <a:spcPts val="0"/>
              </a:spcAft>
              <a:buClr>
                <a:srgbClr val="000000"/>
              </a:buClr>
              <a:buSzPts val="2300"/>
              <a:buFont typeface="Arial"/>
              <a:buNone/>
            </a:pPr>
            <a:endParaRPr sz="6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55048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62"/>
        <p:cNvGrpSpPr/>
        <p:nvPr/>
      </p:nvGrpSpPr>
      <p:grpSpPr>
        <a:xfrm>
          <a:off x="0" y="0"/>
          <a:ext cx="0" cy="0"/>
          <a:chOff x="0" y="0"/>
          <a:chExt cx="0" cy="0"/>
        </a:xfrm>
      </p:grpSpPr>
      <p:pic>
        <p:nvPicPr>
          <p:cNvPr id="765" name="Google Shape;765;p14"/>
          <p:cNvPicPr preferRelativeResize="0"/>
          <p:nvPr/>
        </p:nvPicPr>
        <p:blipFill rotWithShape="1">
          <a:blip r:embed="rId3">
            <a:alphaModFix/>
          </a:blip>
          <a:srcRect/>
          <a:stretch/>
        </p:blipFill>
        <p:spPr>
          <a:xfrm>
            <a:off x="7790791" y="92417"/>
            <a:ext cx="669714" cy="368719"/>
          </a:xfrm>
          <a:prstGeom prst="rect">
            <a:avLst/>
          </a:prstGeom>
          <a:noFill/>
          <a:ln>
            <a:noFill/>
          </a:ln>
        </p:spPr>
      </p:pic>
      <p:pic>
        <p:nvPicPr>
          <p:cNvPr id="4" name="Imagen 3">
            <a:extLst>
              <a:ext uri="{FF2B5EF4-FFF2-40B4-BE49-F238E27FC236}">
                <a16:creationId xmlns:a16="http://schemas.microsoft.com/office/drawing/2014/main" id="{421C3096-124C-47A9-8E33-3733DB4A0A37}"/>
              </a:ext>
            </a:extLst>
          </p:cNvPr>
          <p:cNvPicPr>
            <a:picLocks noChangeAspect="1"/>
          </p:cNvPicPr>
          <p:nvPr/>
        </p:nvPicPr>
        <p:blipFill>
          <a:blip r:embed="rId4"/>
          <a:stretch>
            <a:fillRect/>
          </a:stretch>
        </p:blipFill>
        <p:spPr>
          <a:xfrm>
            <a:off x="772449" y="-23047"/>
            <a:ext cx="7122709" cy="5143500"/>
          </a:xfrm>
          <a:prstGeom prst="rect">
            <a:avLst/>
          </a:prstGeom>
        </p:spPr>
      </p:pic>
      <p:sp>
        <p:nvSpPr>
          <p:cNvPr id="2" name="Rectángulo 1">
            <a:extLst>
              <a:ext uri="{FF2B5EF4-FFF2-40B4-BE49-F238E27FC236}">
                <a16:creationId xmlns:a16="http://schemas.microsoft.com/office/drawing/2014/main" id="{0DF11179-95A2-4E1B-8725-C77F3A8C4EA9}"/>
              </a:ext>
            </a:extLst>
          </p:cNvPr>
          <p:cNvSpPr/>
          <p:nvPr/>
        </p:nvSpPr>
        <p:spPr>
          <a:xfrm>
            <a:off x="1892190" y="6492"/>
            <a:ext cx="5359619" cy="523220"/>
          </a:xfrm>
          <a:prstGeom prst="rect">
            <a:avLst/>
          </a:prstGeom>
          <a:solidFill>
            <a:schemeClr val="bg1"/>
          </a:solidFill>
        </p:spPr>
        <p:txBody>
          <a:bodyPr wrap="square">
            <a:spAutoFit/>
          </a:bodyPr>
          <a:lstStyle/>
          <a:p>
            <a:r>
              <a:rPr lang="es-CO" dirty="0"/>
              <a:t>¿Dirías que  tu nivel de bienestar general después de participar en algún plan turístico de Comfandi fue bueno o excelente?</a:t>
            </a:r>
          </a:p>
        </p:txBody>
      </p:sp>
      <p:pic>
        <p:nvPicPr>
          <p:cNvPr id="3" name="Imagen 2">
            <a:extLst>
              <a:ext uri="{FF2B5EF4-FFF2-40B4-BE49-F238E27FC236}">
                <a16:creationId xmlns:a16="http://schemas.microsoft.com/office/drawing/2014/main" id="{6430298F-A708-412A-936F-AF3ED92C69FB}"/>
              </a:ext>
            </a:extLst>
          </p:cNvPr>
          <p:cNvPicPr>
            <a:picLocks noChangeAspect="1"/>
          </p:cNvPicPr>
          <p:nvPr/>
        </p:nvPicPr>
        <p:blipFill>
          <a:blip r:embed="rId5"/>
          <a:stretch>
            <a:fillRect/>
          </a:stretch>
        </p:blipFill>
        <p:spPr>
          <a:xfrm>
            <a:off x="5806920" y="560491"/>
            <a:ext cx="1841036" cy="1111569"/>
          </a:xfrm>
          <a:prstGeom prst="rect">
            <a:avLst/>
          </a:prstGeom>
        </p:spPr>
      </p:pic>
      <p:sp>
        <p:nvSpPr>
          <p:cNvPr id="8" name="Rectángulo 7">
            <a:extLst>
              <a:ext uri="{FF2B5EF4-FFF2-40B4-BE49-F238E27FC236}">
                <a16:creationId xmlns:a16="http://schemas.microsoft.com/office/drawing/2014/main" id="{E6072F7A-610E-4C15-BFDA-CC4EBE1DE95C}"/>
              </a:ext>
            </a:extLst>
          </p:cNvPr>
          <p:cNvSpPr/>
          <p:nvPr/>
        </p:nvSpPr>
        <p:spPr>
          <a:xfrm>
            <a:off x="2793415" y="1167007"/>
            <a:ext cx="2697096" cy="369332"/>
          </a:xfrm>
          <a:prstGeom prst="rect">
            <a:avLst/>
          </a:prstGeom>
          <a:solidFill>
            <a:schemeClr val="bg1"/>
          </a:solidFill>
        </p:spPr>
        <p:txBody>
          <a:bodyPr wrap="square">
            <a:spAutoFit/>
          </a:bodyPr>
          <a:lstStyle/>
          <a:p>
            <a:pPr algn="ctr"/>
            <a:r>
              <a:rPr lang="es-MX" sz="1000" b="1" dirty="0" err="1"/>
              <a:t>H</a:t>
            </a:r>
            <a:r>
              <a:rPr lang="es-MX" sz="800" b="1" dirty="0" err="1"/>
              <a:t>¿El</a:t>
            </a:r>
            <a:r>
              <a:rPr lang="es-MX" sz="800" b="1" dirty="0"/>
              <a:t> viaje te proporcionó oportunidades para establecer nuevas relaciones o amistades?</a:t>
            </a:r>
            <a:endParaRPr lang="es-CO" sz="800" b="1" dirty="0"/>
          </a:p>
        </p:txBody>
      </p:sp>
      <p:cxnSp>
        <p:nvCxnSpPr>
          <p:cNvPr id="6" name="Conector: curvado 5">
            <a:extLst>
              <a:ext uri="{FF2B5EF4-FFF2-40B4-BE49-F238E27FC236}">
                <a16:creationId xmlns:a16="http://schemas.microsoft.com/office/drawing/2014/main" id="{078EB467-0E32-4251-B51E-746111310695}"/>
              </a:ext>
            </a:extLst>
          </p:cNvPr>
          <p:cNvCxnSpPr>
            <a:cxnSpLocks/>
            <a:endCxn id="3" idx="1"/>
          </p:cNvCxnSpPr>
          <p:nvPr/>
        </p:nvCxnSpPr>
        <p:spPr>
          <a:xfrm>
            <a:off x="4518214" y="806824"/>
            <a:ext cx="1288706" cy="30945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ángulo 12">
            <a:extLst>
              <a:ext uri="{FF2B5EF4-FFF2-40B4-BE49-F238E27FC236}">
                <a16:creationId xmlns:a16="http://schemas.microsoft.com/office/drawing/2014/main" id="{0300F6E3-1FDA-4AA9-98EE-012692EDF94C}"/>
              </a:ext>
            </a:extLst>
          </p:cNvPr>
          <p:cNvSpPr/>
          <p:nvPr/>
        </p:nvSpPr>
        <p:spPr>
          <a:xfrm>
            <a:off x="1521440" y="2409668"/>
            <a:ext cx="2351581" cy="492443"/>
          </a:xfrm>
          <a:prstGeom prst="rect">
            <a:avLst/>
          </a:prstGeom>
          <a:solidFill>
            <a:schemeClr val="bg1"/>
          </a:solidFill>
        </p:spPr>
        <p:txBody>
          <a:bodyPr wrap="square">
            <a:spAutoFit/>
          </a:bodyPr>
          <a:lstStyle/>
          <a:p>
            <a:pPr algn="ctr"/>
            <a:r>
              <a:rPr lang="es-MX" sz="1000" b="1" dirty="0"/>
              <a:t>C</a:t>
            </a:r>
            <a:r>
              <a:rPr lang="es-MX" sz="800" b="1" dirty="0"/>
              <a:t> ¿Sientes que regresas del viaje con más energía y motivación para tus actividades diarias, incluido el trabajo?</a:t>
            </a:r>
            <a:endParaRPr lang="es-CO" sz="800" b="1" dirty="0"/>
          </a:p>
        </p:txBody>
      </p:sp>
      <p:sp>
        <p:nvSpPr>
          <p:cNvPr id="14" name="Rectángulo 13">
            <a:extLst>
              <a:ext uri="{FF2B5EF4-FFF2-40B4-BE49-F238E27FC236}">
                <a16:creationId xmlns:a16="http://schemas.microsoft.com/office/drawing/2014/main" id="{3C54987B-4255-42C7-9083-0CD3D7891AA3}"/>
              </a:ext>
            </a:extLst>
          </p:cNvPr>
          <p:cNvSpPr/>
          <p:nvPr/>
        </p:nvSpPr>
        <p:spPr>
          <a:xfrm>
            <a:off x="4352805" y="2401984"/>
            <a:ext cx="2351581" cy="492443"/>
          </a:xfrm>
          <a:prstGeom prst="rect">
            <a:avLst/>
          </a:prstGeom>
          <a:solidFill>
            <a:schemeClr val="bg1"/>
          </a:solidFill>
        </p:spPr>
        <p:txBody>
          <a:bodyPr wrap="square">
            <a:spAutoFit/>
          </a:bodyPr>
          <a:lstStyle/>
          <a:p>
            <a:pPr algn="ctr"/>
            <a:r>
              <a:rPr lang="es-MX" sz="1000" b="1" dirty="0"/>
              <a:t>C</a:t>
            </a:r>
            <a:r>
              <a:rPr lang="es-MX" sz="800" b="1" dirty="0"/>
              <a:t> ¿Sientes que regresas del viaje con más energía y motivación para tus actividades diarias, incluido el trabajo?</a:t>
            </a:r>
            <a:endParaRPr lang="es-CO" sz="800" b="1" dirty="0"/>
          </a:p>
        </p:txBody>
      </p:sp>
      <p:sp>
        <p:nvSpPr>
          <p:cNvPr id="15" name="Rectángulo 14">
            <a:extLst>
              <a:ext uri="{FF2B5EF4-FFF2-40B4-BE49-F238E27FC236}">
                <a16:creationId xmlns:a16="http://schemas.microsoft.com/office/drawing/2014/main" id="{D4073865-2A9A-49BC-93C0-84FE7347E309}"/>
              </a:ext>
            </a:extLst>
          </p:cNvPr>
          <p:cNvSpPr/>
          <p:nvPr/>
        </p:nvSpPr>
        <p:spPr>
          <a:xfrm>
            <a:off x="240222" y="3801016"/>
            <a:ext cx="2562436" cy="369332"/>
          </a:xfrm>
          <a:prstGeom prst="rect">
            <a:avLst/>
          </a:prstGeom>
          <a:solidFill>
            <a:schemeClr val="bg1"/>
          </a:solidFill>
        </p:spPr>
        <p:txBody>
          <a:bodyPr wrap="square">
            <a:spAutoFit/>
          </a:bodyPr>
          <a:lstStyle/>
          <a:p>
            <a:pPr algn="ctr"/>
            <a:r>
              <a:rPr lang="es-MX" sz="1000" b="1" dirty="0"/>
              <a:t>A</a:t>
            </a:r>
            <a:r>
              <a:rPr lang="es-MX" sz="800" b="1" dirty="0"/>
              <a:t>  ¿Siente que tu bienestar mental o emocional ha mejorado como resultado del viaje?</a:t>
            </a:r>
            <a:endParaRPr lang="es-CO" sz="800" b="1" dirty="0"/>
          </a:p>
        </p:txBody>
      </p:sp>
      <p:sp>
        <p:nvSpPr>
          <p:cNvPr id="17" name="Rectángulo 16">
            <a:extLst>
              <a:ext uri="{FF2B5EF4-FFF2-40B4-BE49-F238E27FC236}">
                <a16:creationId xmlns:a16="http://schemas.microsoft.com/office/drawing/2014/main" id="{403B6623-FE57-4F14-B60F-ED5E8003E28C}"/>
              </a:ext>
            </a:extLst>
          </p:cNvPr>
          <p:cNvSpPr/>
          <p:nvPr/>
        </p:nvSpPr>
        <p:spPr>
          <a:xfrm>
            <a:off x="2802658" y="3859768"/>
            <a:ext cx="2447558" cy="369332"/>
          </a:xfrm>
          <a:prstGeom prst="rect">
            <a:avLst/>
          </a:prstGeom>
          <a:solidFill>
            <a:schemeClr val="bg1"/>
          </a:solidFill>
        </p:spPr>
        <p:txBody>
          <a:bodyPr wrap="square">
            <a:spAutoFit/>
          </a:bodyPr>
          <a:lstStyle/>
          <a:p>
            <a:pPr algn="ctr"/>
            <a:r>
              <a:rPr lang="es-MX" sz="1000" b="1" dirty="0" err="1"/>
              <a:t>H</a:t>
            </a:r>
            <a:r>
              <a:rPr lang="es-MX" sz="800" b="1" dirty="0" err="1"/>
              <a:t>¿El</a:t>
            </a:r>
            <a:r>
              <a:rPr lang="es-MX" sz="800" b="1" dirty="0"/>
              <a:t> viaje te proporcionó oportunidades para establecer nuevas relaciones o amistades?</a:t>
            </a:r>
            <a:endParaRPr lang="es-CO" sz="800" b="1" dirty="0"/>
          </a:p>
        </p:txBody>
      </p:sp>
      <p:sp>
        <p:nvSpPr>
          <p:cNvPr id="18" name="Rectángulo 17">
            <a:extLst>
              <a:ext uri="{FF2B5EF4-FFF2-40B4-BE49-F238E27FC236}">
                <a16:creationId xmlns:a16="http://schemas.microsoft.com/office/drawing/2014/main" id="{6B5FA2DA-FD98-44DB-BD49-623BC8D79D52}"/>
              </a:ext>
            </a:extLst>
          </p:cNvPr>
          <p:cNvSpPr/>
          <p:nvPr/>
        </p:nvSpPr>
        <p:spPr>
          <a:xfrm>
            <a:off x="5162567" y="3834550"/>
            <a:ext cx="2562436" cy="369332"/>
          </a:xfrm>
          <a:prstGeom prst="rect">
            <a:avLst/>
          </a:prstGeom>
          <a:solidFill>
            <a:schemeClr val="bg1"/>
          </a:solidFill>
        </p:spPr>
        <p:txBody>
          <a:bodyPr wrap="square">
            <a:spAutoFit/>
          </a:bodyPr>
          <a:lstStyle/>
          <a:p>
            <a:pPr algn="ctr"/>
            <a:r>
              <a:rPr lang="es-MX" sz="1000" b="1" dirty="0"/>
              <a:t>A</a:t>
            </a:r>
            <a:r>
              <a:rPr lang="es-MX" sz="800" b="1" dirty="0"/>
              <a:t>  ¿Siente que tu bienestar mental o emocional ha mejorado como resultado del viaje?</a:t>
            </a:r>
            <a:endParaRPr lang="es-CO" sz="800" b="1" dirty="0"/>
          </a:p>
        </p:txBody>
      </p:sp>
      <p:cxnSp>
        <p:nvCxnSpPr>
          <p:cNvPr id="16" name="Conector: curvado 15">
            <a:extLst>
              <a:ext uri="{FF2B5EF4-FFF2-40B4-BE49-F238E27FC236}">
                <a16:creationId xmlns:a16="http://schemas.microsoft.com/office/drawing/2014/main" id="{35E62083-D764-4E2A-9D63-DD56E7DE0071}"/>
              </a:ext>
            </a:extLst>
          </p:cNvPr>
          <p:cNvCxnSpPr>
            <a:cxnSpLocks/>
          </p:cNvCxnSpPr>
          <p:nvPr/>
        </p:nvCxnSpPr>
        <p:spPr>
          <a:xfrm>
            <a:off x="5895464" y="2092532"/>
            <a:ext cx="659547" cy="16306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curvado 18">
            <a:extLst>
              <a:ext uri="{FF2B5EF4-FFF2-40B4-BE49-F238E27FC236}">
                <a16:creationId xmlns:a16="http://schemas.microsoft.com/office/drawing/2014/main" id="{10140916-C520-4BA0-A4A3-3BD66BCBE5A9}"/>
              </a:ext>
            </a:extLst>
          </p:cNvPr>
          <p:cNvCxnSpPr>
            <a:cxnSpLocks/>
          </p:cNvCxnSpPr>
          <p:nvPr/>
        </p:nvCxnSpPr>
        <p:spPr>
          <a:xfrm>
            <a:off x="6627385" y="3440247"/>
            <a:ext cx="380027" cy="10777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curvado 19">
            <a:extLst>
              <a:ext uri="{FF2B5EF4-FFF2-40B4-BE49-F238E27FC236}">
                <a16:creationId xmlns:a16="http://schemas.microsoft.com/office/drawing/2014/main" id="{32949D83-A57F-4B53-8BD3-4EF4393902B7}"/>
              </a:ext>
            </a:extLst>
          </p:cNvPr>
          <p:cNvCxnSpPr>
            <a:cxnSpLocks/>
          </p:cNvCxnSpPr>
          <p:nvPr/>
        </p:nvCxnSpPr>
        <p:spPr>
          <a:xfrm>
            <a:off x="7555643" y="4701310"/>
            <a:ext cx="235148" cy="1162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774600DB-C44E-470A-83A4-B992DC0FDE22}"/>
              </a:ext>
            </a:extLst>
          </p:cNvPr>
          <p:cNvPicPr>
            <a:picLocks noChangeAspect="1"/>
          </p:cNvPicPr>
          <p:nvPr/>
        </p:nvPicPr>
        <p:blipFill>
          <a:blip r:embed="rId6"/>
          <a:stretch>
            <a:fillRect/>
          </a:stretch>
        </p:blipFill>
        <p:spPr>
          <a:xfrm>
            <a:off x="7007412" y="3007431"/>
            <a:ext cx="1435181" cy="869956"/>
          </a:xfrm>
          <a:prstGeom prst="rect">
            <a:avLst/>
          </a:prstGeom>
        </p:spPr>
      </p:pic>
      <p:pic>
        <p:nvPicPr>
          <p:cNvPr id="5" name="Imagen 4">
            <a:extLst>
              <a:ext uri="{FF2B5EF4-FFF2-40B4-BE49-F238E27FC236}">
                <a16:creationId xmlns:a16="http://schemas.microsoft.com/office/drawing/2014/main" id="{C86F6BF7-C71A-4567-90EB-F1B55B8096F3}"/>
              </a:ext>
            </a:extLst>
          </p:cNvPr>
          <p:cNvPicPr>
            <a:picLocks noChangeAspect="1"/>
          </p:cNvPicPr>
          <p:nvPr/>
        </p:nvPicPr>
        <p:blipFill>
          <a:blip r:embed="rId7"/>
          <a:stretch>
            <a:fillRect/>
          </a:stretch>
        </p:blipFill>
        <p:spPr>
          <a:xfrm>
            <a:off x="6627385" y="1693098"/>
            <a:ext cx="1800000" cy="1125000"/>
          </a:xfrm>
          <a:prstGeom prst="rect">
            <a:avLst/>
          </a:prstGeom>
        </p:spPr>
      </p:pic>
      <p:pic>
        <p:nvPicPr>
          <p:cNvPr id="10" name="Imagen 9">
            <a:extLst>
              <a:ext uri="{FF2B5EF4-FFF2-40B4-BE49-F238E27FC236}">
                <a16:creationId xmlns:a16="http://schemas.microsoft.com/office/drawing/2014/main" id="{66CBF58A-0ED6-4350-B620-68614400344F}"/>
              </a:ext>
            </a:extLst>
          </p:cNvPr>
          <p:cNvPicPr>
            <a:picLocks noChangeAspect="1"/>
          </p:cNvPicPr>
          <p:nvPr/>
        </p:nvPicPr>
        <p:blipFill>
          <a:blip r:embed="rId8"/>
          <a:stretch>
            <a:fillRect/>
          </a:stretch>
        </p:blipFill>
        <p:spPr>
          <a:xfrm>
            <a:off x="7790791" y="4339824"/>
            <a:ext cx="1307099" cy="780629"/>
          </a:xfrm>
          <a:prstGeom prst="rect">
            <a:avLst/>
          </a:prstGeom>
        </p:spPr>
      </p:pic>
      <p:sp>
        <p:nvSpPr>
          <p:cNvPr id="22" name="Google Shape;768;p14">
            <a:extLst>
              <a:ext uri="{FF2B5EF4-FFF2-40B4-BE49-F238E27FC236}">
                <a16:creationId xmlns:a16="http://schemas.microsoft.com/office/drawing/2014/main" id="{29B5C7A2-B77C-4010-848A-ED729988DD34}"/>
              </a:ext>
            </a:extLst>
          </p:cNvPr>
          <p:cNvSpPr txBox="1"/>
          <p:nvPr/>
        </p:nvSpPr>
        <p:spPr>
          <a:xfrm>
            <a:off x="0" y="806824"/>
            <a:ext cx="2097741" cy="1035423"/>
          </a:xfrm>
          <a:prstGeom prst="rect">
            <a:avLst/>
          </a:prstGeom>
          <a:solidFill>
            <a:srgbClr val="4472C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s-CO" sz="1100" b="0" i="0" u="none" strike="noStrike" cap="none" dirty="0">
                <a:solidFill>
                  <a:schemeClr val="bg1"/>
                </a:solidFill>
                <a:latin typeface="Montserrat ExtraBold"/>
                <a:ea typeface="Arial"/>
                <a:cs typeface="Arial"/>
                <a:sym typeface="Montserrat ExtraBold"/>
              </a:rPr>
              <a:t>ARBOL</a:t>
            </a:r>
            <a:r>
              <a:rPr lang="es-CO" sz="1100" dirty="0">
                <a:solidFill>
                  <a:schemeClr val="bg1"/>
                </a:solidFill>
                <a:latin typeface="Montserrat ExtraBold"/>
                <a:sym typeface="Montserrat ExtraBold"/>
              </a:rPr>
              <a:t> DE DECISIÓN</a:t>
            </a:r>
          </a:p>
          <a:p>
            <a:pPr marL="0" marR="0" lvl="0" indent="0" algn="ctr" rtl="0">
              <a:lnSpc>
                <a:spcPct val="100000"/>
              </a:lnSpc>
              <a:spcBef>
                <a:spcPts val="0"/>
              </a:spcBef>
              <a:spcAft>
                <a:spcPts val="0"/>
              </a:spcAft>
              <a:buClr>
                <a:srgbClr val="000000"/>
              </a:buClr>
              <a:buSzPts val="2300"/>
              <a:buFont typeface="Arial"/>
              <a:buNone/>
            </a:pPr>
            <a:r>
              <a:rPr lang="es-CO" sz="1100" dirty="0">
                <a:solidFill>
                  <a:schemeClr val="bg1">
                    <a:lumMod val="65000"/>
                  </a:schemeClr>
                </a:solidFill>
                <a:latin typeface="Montserrat ExtraBold"/>
                <a:sym typeface="Montserrat ExtraBold"/>
              </a:rPr>
              <a:t>Para la muestra en General</a:t>
            </a:r>
          </a:p>
          <a:p>
            <a:pPr marL="0" marR="0" lvl="0" indent="0" algn="ctr" rtl="0">
              <a:lnSpc>
                <a:spcPct val="100000"/>
              </a:lnSpc>
              <a:spcBef>
                <a:spcPts val="0"/>
              </a:spcBef>
              <a:spcAft>
                <a:spcPts val="0"/>
              </a:spcAft>
              <a:buClr>
                <a:srgbClr val="000000"/>
              </a:buClr>
              <a:buSzPts val="2300"/>
              <a:buFont typeface="Arial"/>
              <a:buNone/>
            </a:pPr>
            <a:endParaRPr sz="6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162560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pic>
        <p:nvPicPr>
          <p:cNvPr id="765" name="Google Shape;765;p14"/>
          <p:cNvPicPr preferRelativeResize="0"/>
          <p:nvPr/>
        </p:nvPicPr>
        <p:blipFill rotWithShape="1">
          <a:blip r:embed="rId3">
            <a:alphaModFix/>
          </a:blip>
          <a:srcRect/>
          <a:stretch/>
        </p:blipFill>
        <p:spPr>
          <a:xfrm>
            <a:off x="7790791" y="92417"/>
            <a:ext cx="669714" cy="368719"/>
          </a:xfrm>
          <a:prstGeom prst="rect">
            <a:avLst/>
          </a:prstGeom>
          <a:noFill/>
          <a:ln>
            <a:noFill/>
          </a:ln>
        </p:spPr>
      </p:pic>
      <p:pic>
        <p:nvPicPr>
          <p:cNvPr id="2" name="Imagen 1">
            <a:extLst>
              <a:ext uri="{FF2B5EF4-FFF2-40B4-BE49-F238E27FC236}">
                <a16:creationId xmlns:a16="http://schemas.microsoft.com/office/drawing/2014/main" id="{7B961E86-2D11-4E45-BAEA-0670D0FE97E9}"/>
              </a:ext>
            </a:extLst>
          </p:cNvPr>
          <p:cNvPicPr>
            <a:picLocks noChangeAspect="1"/>
          </p:cNvPicPr>
          <p:nvPr/>
        </p:nvPicPr>
        <p:blipFill>
          <a:blip r:embed="rId4"/>
          <a:stretch>
            <a:fillRect/>
          </a:stretch>
        </p:blipFill>
        <p:spPr>
          <a:xfrm>
            <a:off x="1723341" y="0"/>
            <a:ext cx="5697317" cy="5143500"/>
          </a:xfrm>
          <a:prstGeom prst="rect">
            <a:avLst/>
          </a:prstGeom>
        </p:spPr>
      </p:pic>
      <p:sp>
        <p:nvSpPr>
          <p:cNvPr id="25" name="Google Shape;768;p14">
            <a:extLst>
              <a:ext uri="{FF2B5EF4-FFF2-40B4-BE49-F238E27FC236}">
                <a16:creationId xmlns:a16="http://schemas.microsoft.com/office/drawing/2014/main" id="{43E72369-94F0-4B34-868F-92C6E657B014}"/>
              </a:ext>
            </a:extLst>
          </p:cNvPr>
          <p:cNvSpPr txBox="1"/>
          <p:nvPr/>
        </p:nvSpPr>
        <p:spPr>
          <a:xfrm>
            <a:off x="6053" y="773371"/>
            <a:ext cx="2097741" cy="1035423"/>
          </a:xfrm>
          <a:prstGeom prst="rect">
            <a:avLst/>
          </a:prstGeom>
          <a:solidFill>
            <a:srgbClr val="C0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s-CO" sz="1100" b="0" i="0" u="none" strike="noStrike" cap="none" dirty="0">
                <a:solidFill>
                  <a:schemeClr val="bg1"/>
                </a:solidFill>
                <a:latin typeface="Montserrat ExtraBold"/>
                <a:ea typeface="Arial"/>
                <a:cs typeface="Arial"/>
                <a:sym typeface="Montserrat ExtraBold"/>
              </a:rPr>
              <a:t>ARBOL</a:t>
            </a:r>
            <a:r>
              <a:rPr lang="es-CO" sz="1100" dirty="0">
                <a:solidFill>
                  <a:schemeClr val="bg1"/>
                </a:solidFill>
                <a:latin typeface="Montserrat ExtraBold"/>
                <a:sym typeface="Montserrat ExtraBold"/>
              </a:rPr>
              <a:t> DE DECISIÓN</a:t>
            </a:r>
          </a:p>
          <a:p>
            <a:pPr marL="0" marR="0" lvl="0" indent="0" algn="ctr" rtl="0">
              <a:lnSpc>
                <a:spcPct val="100000"/>
              </a:lnSpc>
              <a:spcBef>
                <a:spcPts val="0"/>
              </a:spcBef>
              <a:spcAft>
                <a:spcPts val="0"/>
              </a:spcAft>
              <a:buClr>
                <a:srgbClr val="000000"/>
              </a:buClr>
              <a:buSzPts val="2300"/>
              <a:buFont typeface="Arial"/>
              <a:buNone/>
            </a:pPr>
            <a:r>
              <a:rPr lang="es-CO" sz="1100" dirty="0">
                <a:solidFill>
                  <a:schemeClr val="bg1">
                    <a:lumMod val="65000"/>
                  </a:schemeClr>
                </a:solidFill>
                <a:latin typeface="Montserrat ExtraBold"/>
                <a:sym typeface="Montserrat ExtraBold"/>
              </a:rPr>
              <a:t>Para usuarios de Comfandi</a:t>
            </a:r>
          </a:p>
          <a:p>
            <a:pPr marL="0" marR="0" lvl="0" indent="0" algn="ctr" rtl="0">
              <a:lnSpc>
                <a:spcPct val="100000"/>
              </a:lnSpc>
              <a:spcBef>
                <a:spcPts val="0"/>
              </a:spcBef>
              <a:spcAft>
                <a:spcPts val="0"/>
              </a:spcAft>
              <a:buClr>
                <a:srgbClr val="000000"/>
              </a:buClr>
              <a:buSzPts val="2300"/>
              <a:buFont typeface="Arial"/>
              <a:buNone/>
            </a:pPr>
            <a:endParaRPr sz="600" b="0" i="0" u="none" strike="noStrike" cap="none" dirty="0">
              <a:solidFill>
                <a:srgbClr val="000000"/>
              </a:solidFill>
              <a:latin typeface="Arial"/>
              <a:ea typeface="Arial"/>
              <a:cs typeface="Arial"/>
              <a:sym typeface="Arial"/>
            </a:endParaRPr>
          </a:p>
        </p:txBody>
      </p:sp>
      <p:sp>
        <p:nvSpPr>
          <p:cNvPr id="6" name="Rectángulo 5">
            <a:extLst>
              <a:ext uri="{FF2B5EF4-FFF2-40B4-BE49-F238E27FC236}">
                <a16:creationId xmlns:a16="http://schemas.microsoft.com/office/drawing/2014/main" id="{2A6C296C-684B-4835-9AC6-10C8713D75E0}"/>
              </a:ext>
            </a:extLst>
          </p:cNvPr>
          <p:cNvSpPr/>
          <p:nvPr/>
        </p:nvSpPr>
        <p:spPr>
          <a:xfrm>
            <a:off x="2241395" y="176028"/>
            <a:ext cx="5179263" cy="523220"/>
          </a:xfrm>
          <a:prstGeom prst="rect">
            <a:avLst/>
          </a:prstGeom>
          <a:solidFill>
            <a:schemeClr val="bg1"/>
          </a:solidFill>
        </p:spPr>
        <p:txBody>
          <a:bodyPr wrap="square">
            <a:spAutoFit/>
          </a:bodyPr>
          <a:lstStyle/>
          <a:p>
            <a:r>
              <a:rPr lang="es-CO" dirty="0"/>
              <a:t>¿Dirías que  tu nivel de bienestar general después de participar en algún plan turístico en </a:t>
            </a:r>
            <a:r>
              <a:rPr lang="es-CO" dirty="0" err="1"/>
              <a:t>Comfandi</a:t>
            </a:r>
            <a:r>
              <a:rPr lang="es-CO" dirty="0"/>
              <a:t> fue bueno o excelente?</a:t>
            </a:r>
          </a:p>
        </p:txBody>
      </p:sp>
      <p:sp>
        <p:nvSpPr>
          <p:cNvPr id="5" name="CuadroTexto 4">
            <a:extLst>
              <a:ext uri="{FF2B5EF4-FFF2-40B4-BE49-F238E27FC236}">
                <a16:creationId xmlns:a16="http://schemas.microsoft.com/office/drawing/2014/main" id="{9B1D74D9-0752-4382-8A94-BE297346CFE8}"/>
              </a:ext>
            </a:extLst>
          </p:cNvPr>
          <p:cNvSpPr txBox="1"/>
          <p:nvPr/>
        </p:nvSpPr>
        <p:spPr>
          <a:xfrm>
            <a:off x="82550" y="1892300"/>
            <a:ext cx="1924050" cy="1815882"/>
          </a:xfrm>
          <a:prstGeom prst="rect">
            <a:avLst/>
          </a:prstGeom>
          <a:noFill/>
        </p:spPr>
        <p:txBody>
          <a:bodyPr wrap="square" rtlCol="0">
            <a:spAutoFit/>
          </a:bodyPr>
          <a:lstStyle/>
          <a:p>
            <a:pPr algn="just"/>
            <a:r>
              <a:rPr lang="es-CO" dirty="0"/>
              <a:t>Para los usuarios de Comfandi, las variables siguen siendo las mismas, sin embargo el tamaño de muestra limita la integración de nuevas variables</a:t>
            </a:r>
          </a:p>
        </p:txBody>
      </p:sp>
    </p:spTree>
    <p:extLst>
      <p:ext uri="{BB962C8B-B14F-4D97-AF65-F5344CB8AC3E}">
        <p14:creationId xmlns:p14="http://schemas.microsoft.com/office/powerpoint/2010/main" val="3607469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B52F96C-CE95-4609-A9E5-7C39248FB582}"/>
              </a:ext>
            </a:extLst>
          </p:cNvPr>
          <p:cNvSpPr txBox="1"/>
          <p:nvPr/>
        </p:nvSpPr>
        <p:spPr>
          <a:xfrm>
            <a:off x="-76200" y="323850"/>
            <a:ext cx="4524375" cy="4655121"/>
          </a:xfrm>
          <a:prstGeom prst="rect">
            <a:avLst/>
          </a:prstGeom>
          <a:noFill/>
        </p:spPr>
        <p:txBody>
          <a:bodyPr wrap="square" rtlCol="0">
            <a:spAutoFit/>
          </a:bodyPr>
          <a:lstStyle/>
          <a:p>
            <a:pPr marL="158750" lvl="0" algn="just">
              <a:buSzPts val="1100"/>
              <a:defRPr/>
            </a:pPr>
            <a:r>
              <a:rPr lang="es-ES" sz="1100" b="1" dirty="0">
                <a:latin typeface="Raleway"/>
                <a:ea typeface="Raleway"/>
                <a:cs typeface="Raleway"/>
                <a:sym typeface="Raleway"/>
              </a:rPr>
              <a:t>FACTORES</a:t>
            </a:r>
          </a:p>
          <a:p>
            <a:pPr marL="330200" lvl="0" indent="-171450" algn="just">
              <a:buSzPts val="1100"/>
              <a:buFont typeface="Arial" panose="020B0604020202020204" pitchFamily="34" charset="0"/>
              <a:buChar char="•"/>
              <a:defRPr/>
            </a:pPr>
            <a:endParaRPr lang="es-ES" sz="1100" dirty="0">
              <a:latin typeface="Raleway"/>
              <a:ea typeface="Raleway"/>
              <a:cs typeface="Raleway"/>
              <a:sym typeface="Raleway"/>
            </a:endParaRPr>
          </a:p>
          <a:p>
            <a:pPr marL="330200" lvl="0" indent="-171450" algn="just">
              <a:buSzPts val="1100"/>
              <a:buFont typeface="Arial" panose="020B0604020202020204" pitchFamily="34" charset="0"/>
              <a:buChar char="•"/>
              <a:defRPr/>
            </a:pPr>
            <a:r>
              <a:rPr lang="es-ES" sz="1000" dirty="0">
                <a:latin typeface="Raleway"/>
                <a:ea typeface="Raleway"/>
                <a:cs typeface="Raleway"/>
                <a:sym typeface="Raleway"/>
              </a:rPr>
              <a:t>Se crean 4 componentes que agrupan variables similares a saber:</a:t>
            </a:r>
          </a:p>
          <a:p>
            <a:pPr marL="542925" indent="-180975" algn="just">
              <a:buSzPts val="1100"/>
              <a:buFont typeface="+mj-lt"/>
              <a:buAutoNum type="arabicPeriod"/>
              <a:defRPr/>
            </a:pPr>
            <a:r>
              <a:rPr lang="es-ES" sz="1000" b="1" dirty="0">
                <a:latin typeface="Raleway"/>
                <a:ea typeface="Raleway"/>
                <a:cs typeface="Raleway"/>
                <a:sym typeface="Raleway"/>
              </a:rPr>
              <a:t>Trabajo y cotidianidad: </a:t>
            </a:r>
            <a:r>
              <a:rPr lang="es-ES" sz="1000" dirty="0">
                <a:latin typeface="Raleway"/>
                <a:ea typeface="Raleway"/>
                <a:cs typeface="Raleway"/>
                <a:sym typeface="Raleway"/>
              </a:rPr>
              <a:t>contiene la siguientes variables D.</a:t>
            </a:r>
            <a:r>
              <a:rPr lang="es-MX" sz="1000" dirty="0">
                <a:latin typeface="Raleway"/>
                <a:ea typeface="Raleway"/>
                <a:cs typeface="Raleway"/>
                <a:sym typeface="Raleway"/>
              </a:rPr>
              <a:t>¿Cree que el viaje te ha ayudado a recargar energías, resultando en una mayor productividad en el trabajo o en tus actividades diarias?. C. ¿Sientes que regresas del viaje con más energía y motivación para tus actividades diarias, incluido el trabajo? E. ¿Cree que el viaje te ha ayudado a bajar la tensión /estrés diario?</a:t>
            </a:r>
          </a:p>
          <a:p>
            <a:pPr marL="542925" indent="-215900" algn="just">
              <a:buSzPts val="1100"/>
              <a:buFont typeface="+mj-lt"/>
              <a:buAutoNum type="arabicPeriod"/>
              <a:defRPr/>
            </a:pPr>
            <a:r>
              <a:rPr lang="es-MX" sz="1000" b="1" dirty="0">
                <a:latin typeface="Raleway"/>
                <a:ea typeface="Raleway"/>
                <a:cs typeface="Raleway"/>
                <a:sym typeface="Raleway"/>
              </a:rPr>
              <a:t>Impacto en calidad de vida o bienestar: </a:t>
            </a:r>
            <a:r>
              <a:rPr lang="es-MX" sz="1000" dirty="0">
                <a:latin typeface="Raleway"/>
                <a:ea typeface="Raleway"/>
                <a:cs typeface="Raleway"/>
                <a:sym typeface="Raleway"/>
              </a:rPr>
              <a:t>Contiene las siguientes </a:t>
            </a:r>
            <a:r>
              <a:rPr lang="es-MX" sz="1000" dirty="0" err="1">
                <a:latin typeface="Raleway"/>
                <a:ea typeface="Raleway"/>
                <a:cs typeface="Raleway"/>
                <a:sym typeface="Raleway"/>
              </a:rPr>
              <a:t>variablesJ</a:t>
            </a:r>
            <a:r>
              <a:rPr lang="es-MX" sz="1000" dirty="0">
                <a:latin typeface="Raleway"/>
                <a:ea typeface="Raleway"/>
                <a:cs typeface="Raleway"/>
                <a:sym typeface="Raleway"/>
              </a:rPr>
              <a:t>.</a:t>
            </a:r>
            <a:r>
              <a:rPr lang="es-MX" sz="1000" b="1" dirty="0">
                <a:latin typeface="Raleway"/>
                <a:ea typeface="Raleway"/>
                <a:cs typeface="Raleway"/>
                <a:sym typeface="Raleway"/>
              </a:rPr>
              <a:t> </a:t>
            </a:r>
            <a:r>
              <a:rPr lang="es-MX" sz="1000" dirty="0">
                <a:latin typeface="Raleway"/>
                <a:ea typeface="Raleway"/>
                <a:cs typeface="Raleway"/>
                <a:sym typeface="Raleway"/>
              </a:rPr>
              <a:t> Teniendo en cuenta el impacto en tu calidad de vida ¿Consideraría participar en otro de nuestros planes turísticos en el futuro?. i ¿Cómo calificaría tu nivel de bienestar general después de participar en algún plan turístico ?</a:t>
            </a:r>
          </a:p>
          <a:p>
            <a:pPr marL="542925" indent="-215900" algn="just">
              <a:buSzPts val="1100"/>
              <a:buFont typeface="+mj-lt"/>
              <a:buAutoNum type="arabicPeriod"/>
              <a:defRPr/>
            </a:pPr>
            <a:r>
              <a:rPr lang="es-MX" sz="1000" b="1" dirty="0">
                <a:latin typeface="Raleway"/>
                <a:ea typeface="Raleway"/>
                <a:cs typeface="Raleway"/>
                <a:sym typeface="Raleway"/>
              </a:rPr>
              <a:t>Percepción de mejorar: </a:t>
            </a:r>
            <a:r>
              <a:rPr lang="es-MX" sz="1000" dirty="0">
                <a:latin typeface="Raleway"/>
                <a:ea typeface="Raleway"/>
                <a:cs typeface="Raleway"/>
                <a:sym typeface="Raleway"/>
              </a:rPr>
              <a:t>a.  ¿Siente que tu bienestar mental o emocional ha mejorado como resultado del viaje?, b_1 ¿Cuánto crees que el viaje ha contribuido a mejorar tu calidad de vida?</a:t>
            </a:r>
          </a:p>
          <a:p>
            <a:pPr marL="542925" indent="-215900" algn="just">
              <a:buSzPts val="1100"/>
              <a:buFont typeface="+mj-lt"/>
              <a:buAutoNum type="arabicPeriod"/>
              <a:defRPr/>
            </a:pPr>
            <a:r>
              <a:rPr lang="es-MX" sz="1000" b="1" dirty="0">
                <a:latin typeface="Raleway"/>
                <a:ea typeface="Raleway"/>
                <a:cs typeface="Raleway"/>
                <a:sym typeface="Raleway"/>
              </a:rPr>
              <a:t>Nuevas relaciones interpersonales: </a:t>
            </a:r>
            <a:r>
              <a:rPr lang="es-MX" sz="1000" dirty="0">
                <a:latin typeface="Raleway"/>
                <a:ea typeface="Raleway"/>
                <a:cs typeface="Raleway"/>
                <a:sym typeface="Raleway"/>
              </a:rPr>
              <a:t>h ¿El viaje te proporcionó oportunidades para establecer nuevas relaciones o amistades?</a:t>
            </a:r>
          </a:p>
          <a:p>
            <a:pPr marL="844550" lvl="1" indent="-228600" algn="just">
              <a:buSzPts val="1100"/>
              <a:buFont typeface="Arial" panose="020B0604020202020204" pitchFamily="34" charset="0"/>
              <a:buChar char="•"/>
              <a:defRPr/>
            </a:pPr>
            <a:endParaRPr lang="es-ES" sz="1000" dirty="0">
              <a:latin typeface="Raleway"/>
              <a:ea typeface="Raleway"/>
              <a:cs typeface="Raleway"/>
              <a:sym typeface="Raleway"/>
            </a:endParaRPr>
          </a:p>
          <a:p>
            <a:pPr marL="387350" lvl="0" indent="-228600" algn="just">
              <a:buSzPts val="1100"/>
              <a:buFont typeface="Arial" panose="020B0604020202020204" pitchFamily="34" charset="0"/>
              <a:buChar char="•"/>
              <a:defRPr/>
            </a:pPr>
            <a:r>
              <a:rPr lang="es-ES" sz="1000" dirty="0">
                <a:latin typeface="Raleway"/>
                <a:ea typeface="Raleway"/>
                <a:cs typeface="Raleway"/>
                <a:sym typeface="Raleway"/>
              </a:rPr>
              <a:t>La variables del impacto en calidad de vida o bienestar, serán candidatas para ser las variables dependientes del modelo. Tienen alta correlación se escogerá aquella que genere el mejor modelo</a:t>
            </a:r>
          </a:p>
          <a:p>
            <a:pPr marL="387350" lvl="0" indent="-228600" algn="just">
              <a:buSzPts val="1100"/>
              <a:buFont typeface="Arial" panose="020B0604020202020204" pitchFamily="34" charset="0"/>
              <a:buChar char="•"/>
              <a:defRPr/>
            </a:pPr>
            <a:r>
              <a:rPr lang="es-ES" sz="1000" dirty="0">
                <a:latin typeface="Raleway"/>
                <a:ea typeface="Raleway"/>
                <a:cs typeface="Raleway"/>
                <a:sym typeface="Raleway"/>
              </a:rPr>
              <a:t>Las variables de las  componentes restantes serán trabajadas como variables independientes, teniendo cuidado de no correr modelos que contengan mas de una variable de cada componente para evitar problemas de multicolinealidad</a:t>
            </a:r>
            <a:r>
              <a:rPr lang="es-ES" sz="1050" dirty="0">
                <a:latin typeface="Raleway"/>
                <a:ea typeface="Raleway"/>
                <a:cs typeface="Raleway"/>
                <a:sym typeface="Raleway"/>
              </a:rPr>
              <a:t>.</a:t>
            </a:r>
          </a:p>
          <a:p>
            <a:endParaRPr lang="es-CO" dirty="0"/>
          </a:p>
        </p:txBody>
      </p:sp>
      <p:sp>
        <p:nvSpPr>
          <p:cNvPr id="6" name="CuadroTexto 5">
            <a:extLst>
              <a:ext uri="{FF2B5EF4-FFF2-40B4-BE49-F238E27FC236}">
                <a16:creationId xmlns:a16="http://schemas.microsoft.com/office/drawing/2014/main" id="{9B01DE0F-189F-418F-8C25-0FA9BD03BE6A}"/>
              </a:ext>
            </a:extLst>
          </p:cNvPr>
          <p:cNvSpPr txBox="1"/>
          <p:nvPr/>
        </p:nvSpPr>
        <p:spPr>
          <a:xfrm>
            <a:off x="4867275" y="555813"/>
            <a:ext cx="4010025" cy="3793346"/>
          </a:xfrm>
          <a:prstGeom prst="rect">
            <a:avLst/>
          </a:prstGeom>
          <a:noFill/>
        </p:spPr>
        <p:txBody>
          <a:bodyPr wrap="square" rtlCol="0">
            <a:spAutoFit/>
          </a:bodyPr>
          <a:lstStyle/>
          <a:p>
            <a:pPr marL="158750" lvl="0" algn="just">
              <a:buSzPts val="1100"/>
              <a:defRPr/>
            </a:pPr>
            <a:r>
              <a:rPr lang="es-ES" sz="1050" b="1" dirty="0">
                <a:latin typeface="Raleway"/>
                <a:ea typeface="Raleway"/>
                <a:cs typeface="Raleway"/>
                <a:sym typeface="Raleway"/>
              </a:rPr>
              <a:t>ARBOL DE DECISIÓN</a:t>
            </a:r>
          </a:p>
          <a:p>
            <a:pPr marL="158750" lvl="0" algn="just">
              <a:buSzPts val="1100"/>
              <a:defRPr/>
            </a:pPr>
            <a:endParaRPr lang="es-ES" sz="1000" dirty="0">
              <a:latin typeface="Raleway"/>
              <a:ea typeface="Raleway"/>
              <a:cs typeface="Raleway"/>
              <a:sym typeface="Raleway"/>
            </a:endParaRPr>
          </a:p>
          <a:p>
            <a:pPr marL="158750" lvl="0" algn="just">
              <a:buSzPts val="1100"/>
              <a:defRPr/>
            </a:pPr>
            <a:r>
              <a:rPr lang="es-ES" sz="1000" dirty="0">
                <a:latin typeface="Raleway"/>
                <a:ea typeface="Raleway"/>
                <a:cs typeface="Raleway"/>
                <a:sym typeface="Raleway"/>
              </a:rPr>
              <a:t>Después de correr varios modelos,  el  modelo que más se ajusta a los datos es:</a:t>
            </a:r>
          </a:p>
          <a:p>
            <a:pPr marL="158750" algn="just">
              <a:buSzPts val="1100"/>
              <a:defRPr/>
            </a:pPr>
            <a:endParaRPr lang="es-ES" sz="1000" dirty="0">
              <a:latin typeface="Raleway"/>
              <a:ea typeface="Raleway"/>
              <a:cs typeface="Raleway"/>
              <a:sym typeface="Raleway"/>
            </a:endParaRPr>
          </a:p>
          <a:p>
            <a:pPr marL="158750" algn="just">
              <a:buSzPts val="1100"/>
              <a:defRPr/>
            </a:pPr>
            <a:r>
              <a:rPr lang="es-ES" sz="1000" dirty="0">
                <a:latin typeface="Raleway"/>
                <a:ea typeface="Raleway"/>
                <a:cs typeface="Raleway"/>
                <a:sym typeface="Raleway"/>
              </a:rPr>
              <a:t>La calificación del nivel de bienestar después de participar en un plan de turismo, explicada principalmente y en orden estricto por las variables obtenidas de las preguntas:  </a:t>
            </a:r>
            <a:r>
              <a:rPr lang="es-MX" sz="1000" dirty="0">
                <a:latin typeface="Raleway"/>
                <a:ea typeface="Raleway"/>
                <a:cs typeface="Raleway"/>
                <a:sym typeface="Raleway"/>
              </a:rPr>
              <a:t>¿El viaje te proporcionó oportunidades para establecer nuevas relaciones o amistades?,  ¿Sientes que regresas del viaje con más energía y motivación para tus actividades diarias, incluido el trabajo?, ¿Siente que tu bienestar mental o emocional ha mejorado como resultado del viaje?, </a:t>
            </a:r>
          </a:p>
          <a:p>
            <a:pPr marL="158750" algn="just">
              <a:buSzPts val="1100"/>
              <a:defRPr/>
            </a:pPr>
            <a:endParaRPr lang="es-MX" sz="1000" dirty="0">
              <a:latin typeface="Raleway"/>
              <a:ea typeface="Raleway"/>
              <a:cs typeface="Raleway"/>
              <a:sym typeface="Raleway"/>
            </a:endParaRPr>
          </a:p>
          <a:p>
            <a:pPr marL="158750" algn="just">
              <a:buSzPts val="1100"/>
              <a:defRPr/>
            </a:pPr>
            <a:r>
              <a:rPr lang="es-MX" sz="1000" dirty="0">
                <a:latin typeface="Raleway"/>
                <a:ea typeface="Raleway"/>
                <a:cs typeface="Raleway"/>
                <a:sym typeface="Raleway"/>
              </a:rPr>
              <a:t>Al correr el mismo modelo solo para los usuarios de Comfandi, se encuentran las mismas variables relevantes con excepción de la variable relacionada con el bienestar mental y emocional.  Se debe acotar que los ajustes del modelo son menores debido a la disminución de la muestra.</a:t>
            </a:r>
          </a:p>
          <a:p>
            <a:pPr marL="158750" algn="just">
              <a:buSzPts val="1100"/>
              <a:defRPr/>
            </a:pPr>
            <a:endParaRPr lang="es-MX" sz="1000" dirty="0">
              <a:latin typeface="Raleway"/>
              <a:ea typeface="Raleway"/>
              <a:cs typeface="Raleway"/>
              <a:sym typeface="Raleway"/>
            </a:endParaRPr>
          </a:p>
          <a:p>
            <a:pPr marL="158750" algn="just">
              <a:buSzPts val="1100"/>
              <a:defRPr/>
            </a:pPr>
            <a:r>
              <a:rPr lang="es-MX" sz="1000" dirty="0">
                <a:latin typeface="Raleway"/>
                <a:ea typeface="Raleway"/>
                <a:cs typeface="Raleway"/>
                <a:sym typeface="Raleway"/>
              </a:rPr>
              <a:t>Es importante también resaltar que para este último modelo los indicadores de bienestar son más altos.</a:t>
            </a:r>
            <a:endParaRPr lang="es-ES" sz="1000" dirty="0">
              <a:latin typeface="Raleway"/>
              <a:ea typeface="Raleway"/>
              <a:cs typeface="Raleway"/>
              <a:sym typeface="Raleway"/>
            </a:endParaRPr>
          </a:p>
          <a:p>
            <a:pPr marL="330200" lvl="0" indent="-171450" algn="just">
              <a:buSzPts val="1100"/>
              <a:buFont typeface="Arial" panose="020B0604020202020204" pitchFamily="34" charset="0"/>
              <a:buChar char="•"/>
              <a:defRPr/>
            </a:pPr>
            <a:endParaRPr lang="es-ES" sz="1000" dirty="0">
              <a:latin typeface="Raleway"/>
              <a:ea typeface="Raleway"/>
              <a:cs typeface="Raleway"/>
              <a:sym typeface="Raleway"/>
            </a:endParaRPr>
          </a:p>
          <a:p>
            <a:endParaRPr lang="es-CO" sz="1000" dirty="0"/>
          </a:p>
        </p:txBody>
      </p:sp>
      <p:sp>
        <p:nvSpPr>
          <p:cNvPr id="4" name="Google Shape;764;p14">
            <a:extLst>
              <a:ext uri="{FF2B5EF4-FFF2-40B4-BE49-F238E27FC236}">
                <a16:creationId xmlns:a16="http://schemas.microsoft.com/office/drawing/2014/main" id="{25505620-8C5F-46CC-B2AA-9E1F3618D3E3}"/>
              </a:ext>
            </a:extLst>
          </p:cNvPr>
          <p:cNvSpPr/>
          <p:nvPr/>
        </p:nvSpPr>
        <p:spPr>
          <a:xfrm rot="10800000" flipH="1">
            <a:off x="2813" y="352669"/>
            <a:ext cx="955500" cy="36600"/>
          </a:xfrm>
          <a:prstGeom prst="rect">
            <a:avLst/>
          </a:prstGeom>
          <a:gradFill>
            <a:gsLst>
              <a:gs pos="0">
                <a:srgbClr val="CB2D3E"/>
              </a:gs>
              <a:gs pos="100000">
                <a:srgbClr val="EF473A"/>
              </a:gs>
            </a:gsLst>
            <a:lin ang="10800025" scaled="0"/>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 name="CuadroTexto 1">
            <a:extLst>
              <a:ext uri="{FF2B5EF4-FFF2-40B4-BE49-F238E27FC236}">
                <a16:creationId xmlns:a16="http://schemas.microsoft.com/office/drawing/2014/main" id="{2F115289-892A-4335-B9CB-5C2458C0BD3D}"/>
              </a:ext>
            </a:extLst>
          </p:cNvPr>
          <p:cNvSpPr txBox="1"/>
          <p:nvPr/>
        </p:nvSpPr>
        <p:spPr>
          <a:xfrm>
            <a:off x="3799994" y="217080"/>
            <a:ext cx="1572866" cy="307777"/>
          </a:xfrm>
          <a:prstGeom prst="rect">
            <a:avLst/>
          </a:prstGeom>
          <a:noFill/>
        </p:spPr>
        <p:txBody>
          <a:bodyPr wrap="none" rtlCol="0">
            <a:spAutoFit/>
          </a:bodyPr>
          <a:lstStyle/>
          <a:p>
            <a:r>
              <a:rPr lang="es-CO" b="1" dirty="0"/>
              <a:t>APRENDIZAJES</a:t>
            </a:r>
          </a:p>
        </p:txBody>
      </p:sp>
    </p:spTree>
    <p:extLst>
      <p:ext uri="{BB962C8B-B14F-4D97-AF65-F5344CB8AC3E}">
        <p14:creationId xmlns:p14="http://schemas.microsoft.com/office/powerpoint/2010/main" val="2080525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15"/>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0"/>
        <p:cNvGrpSpPr/>
        <p:nvPr/>
      </p:nvGrpSpPr>
      <p:grpSpPr>
        <a:xfrm>
          <a:off x="0" y="0"/>
          <a:ext cx="0" cy="0"/>
          <a:chOff x="0" y="0"/>
          <a:chExt cx="0" cy="0"/>
        </a:xfrm>
      </p:grpSpPr>
      <p:pic>
        <p:nvPicPr>
          <p:cNvPr id="751" name="Google Shape;751;p13"/>
          <p:cNvPicPr preferRelativeResize="0"/>
          <p:nvPr/>
        </p:nvPicPr>
        <p:blipFill rotWithShape="1">
          <a:blip r:embed="rId3">
            <a:alphaModFix/>
          </a:blip>
          <a:srcRect r="32717"/>
          <a:stretch/>
        </p:blipFill>
        <p:spPr>
          <a:xfrm>
            <a:off x="-420581" y="0"/>
            <a:ext cx="4788675" cy="5143499"/>
          </a:xfrm>
          <a:prstGeom prst="rect">
            <a:avLst/>
          </a:prstGeom>
          <a:noFill/>
          <a:ln>
            <a:noFill/>
          </a:ln>
        </p:spPr>
      </p:pic>
      <p:sp>
        <p:nvSpPr>
          <p:cNvPr id="753" name="Google Shape;753;p13"/>
          <p:cNvSpPr/>
          <p:nvPr/>
        </p:nvSpPr>
        <p:spPr>
          <a:xfrm>
            <a:off x="4467948" y="2571750"/>
            <a:ext cx="4775700" cy="1061100"/>
          </a:xfrm>
          <a:prstGeom prst="rect">
            <a:avLst/>
          </a:prstGeom>
          <a:gradFill>
            <a:gsLst>
              <a:gs pos="0">
                <a:srgbClr val="CB2D3E"/>
              </a:gs>
              <a:gs pos="100000">
                <a:srgbClr val="EF473A"/>
              </a:gs>
            </a:gsLst>
            <a:lin ang="10800025" scaled="0"/>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CB2D3E"/>
              </a:solidFill>
              <a:highlight>
                <a:srgbClr val="CB2D3E"/>
              </a:highlight>
              <a:latin typeface="Arial"/>
              <a:ea typeface="Arial"/>
              <a:cs typeface="Arial"/>
              <a:sym typeface="Arial"/>
            </a:endParaRPr>
          </a:p>
        </p:txBody>
      </p:sp>
      <p:sp>
        <p:nvSpPr>
          <p:cNvPr id="755" name="Google Shape;755;p13"/>
          <p:cNvSpPr txBox="1"/>
          <p:nvPr/>
        </p:nvSpPr>
        <p:spPr>
          <a:xfrm>
            <a:off x="4548836" y="1630753"/>
            <a:ext cx="1352400" cy="12930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7500"/>
              <a:buFont typeface="Arial"/>
              <a:buNone/>
            </a:pPr>
            <a:r>
              <a:rPr lang="es" sz="7500" b="0" i="0" u="none" strike="noStrike" cap="none" dirty="0">
                <a:solidFill>
                  <a:srgbClr val="EF473A"/>
                </a:solidFill>
                <a:latin typeface="Fredoka One"/>
                <a:ea typeface="Fredoka One"/>
                <a:cs typeface="Fredoka One"/>
                <a:sym typeface="Fredoka One"/>
              </a:rPr>
              <a:t>01</a:t>
            </a:r>
            <a:endParaRPr sz="7500" b="0" i="0" u="none" strike="noStrike" cap="none" dirty="0">
              <a:solidFill>
                <a:srgbClr val="EF473A"/>
              </a:solidFill>
              <a:latin typeface="Fredoka One"/>
              <a:ea typeface="Fredoka One"/>
              <a:cs typeface="Fredoka One"/>
              <a:sym typeface="Fredoka One"/>
            </a:endParaRPr>
          </a:p>
        </p:txBody>
      </p:sp>
      <p:sp>
        <p:nvSpPr>
          <p:cNvPr id="756" name="Google Shape;756;p13"/>
          <p:cNvSpPr/>
          <p:nvPr/>
        </p:nvSpPr>
        <p:spPr>
          <a:xfrm>
            <a:off x="4650225" y="1208925"/>
            <a:ext cx="491100" cy="491100"/>
          </a:xfrm>
          <a:prstGeom prst="ellipse">
            <a:avLst/>
          </a:prstGeom>
          <a:gradFill>
            <a:gsLst>
              <a:gs pos="0">
                <a:srgbClr val="CB2D3E"/>
              </a:gs>
              <a:gs pos="100000">
                <a:srgbClr val="EF473A"/>
              </a:gs>
            </a:gsLst>
            <a:lin ang="10800025" scaled="0"/>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57" name="Google Shape;757;p13"/>
          <p:cNvSpPr/>
          <p:nvPr/>
        </p:nvSpPr>
        <p:spPr>
          <a:xfrm>
            <a:off x="8018288" y="1178044"/>
            <a:ext cx="200700" cy="200700"/>
          </a:xfrm>
          <a:prstGeom prst="ellipse">
            <a:avLst/>
          </a:prstGeom>
          <a:gradFill>
            <a:gsLst>
              <a:gs pos="0">
                <a:srgbClr val="CB2D3E"/>
              </a:gs>
              <a:gs pos="100000">
                <a:srgbClr val="EF473A"/>
              </a:gs>
            </a:gsLst>
            <a:lin ang="10800025" scaled="0"/>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758" name="Google Shape;758;p13"/>
          <p:cNvSpPr/>
          <p:nvPr/>
        </p:nvSpPr>
        <p:spPr>
          <a:xfrm>
            <a:off x="7433419" y="4742250"/>
            <a:ext cx="200700" cy="200700"/>
          </a:xfrm>
          <a:prstGeom prst="ellipse">
            <a:avLst/>
          </a:prstGeom>
          <a:gradFill>
            <a:gsLst>
              <a:gs pos="0">
                <a:srgbClr val="CB2D3E"/>
              </a:gs>
              <a:gs pos="100000">
                <a:srgbClr val="EF473A"/>
              </a:gs>
            </a:gsLst>
            <a:lin ang="10800025" scaled="0"/>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10" name="Imagen 9">
            <a:extLst>
              <a:ext uri="{FF2B5EF4-FFF2-40B4-BE49-F238E27FC236}">
                <a16:creationId xmlns:a16="http://schemas.microsoft.com/office/drawing/2014/main" id="{1BAEDFA5-E4B9-4742-96D4-F50F1185D60E}"/>
              </a:ext>
            </a:extLst>
          </p:cNvPr>
          <p:cNvPicPr>
            <a:picLocks noChangeAspect="1"/>
          </p:cNvPicPr>
          <p:nvPr/>
        </p:nvPicPr>
        <p:blipFill>
          <a:blip r:embed="rId4"/>
          <a:stretch>
            <a:fillRect/>
          </a:stretch>
        </p:blipFill>
        <p:spPr>
          <a:xfrm>
            <a:off x="6959567" y="31741"/>
            <a:ext cx="2141923" cy="414006"/>
          </a:xfrm>
          <a:prstGeom prst="rect">
            <a:avLst/>
          </a:prstGeom>
        </p:spPr>
      </p:pic>
      <p:sp>
        <p:nvSpPr>
          <p:cNvPr id="11" name="Google Shape;825;p18">
            <a:extLst>
              <a:ext uri="{FF2B5EF4-FFF2-40B4-BE49-F238E27FC236}">
                <a16:creationId xmlns:a16="http://schemas.microsoft.com/office/drawing/2014/main" id="{CE5B1ADC-DB71-4623-878F-F2B9F78B736C}"/>
              </a:ext>
            </a:extLst>
          </p:cNvPr>
          <p:cNvSpPr/>
          <p:nvPr/>
        </p:nvSpPr>
        <p:spPr>
          <a:xfrm>
            <a:off x="4880302" y="2785608"/>
            <a:ext cx="3617700" cy="4386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s-CO" sz="2000" b="1" i="0" u="none" strike="noStrike" cap="none" dirty="0">
                <a:solidFill>
                  <a:srgbClr val="FFFFFF"/>
                </a:solidFill>
                <a:latin typeface="Raleway"/>
                <a:ea typeface="Raleway"/>
                <a:cs typeface="Raleway"/>
                <a:sym typeface="Raleway"/>
              </a:rPr>
              <a:t>OBJETIVO Y METODOLOGIA</a:t>
            </a:r>
            <a:endParaRPr sz="2000" b="1" i="0" u="none" strike="noStrike" cap="none" dirty="0">
              <a:solidFill>
                <a:srgbClr val="FFFFFF"/>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62"/>
        <p:cNvGrpSpPr/>
        <p:nvPr/>
      </p:nvGrpSpPr>
      <p:grpSpPr>
        <a:xfrm>
          <a:off x="0" y="0"/>
          <a:ext cx="0" cy="0"/>
          <a:chOff x="0" y="0"/>
          <a:chExt cx="0" cy="0"/>
        </a:xfrm>
      </p:grpSpPr>
      <p:sp>
        <p:nvSpPr>
          <p:cNvPr id="764" name="Google Shape;764;p14"/>
          <p:cNvSpPr/>
          <p:nvPr/>
        </p:nvSpPr>
        <p:spPr>
          <a:xfrm rot="10800000" flipH="1">
            <a:off x="2813" y="352669"/>
            <a:ext cx="955500" cy="36600"/>
          </a:xfrm>
          <a:prstGeom prst="rect">
            <a:avLst/>
          </a:prstGeom>
          <a:gradFill>
            <a:gsLst>
              <a:gs pos="0">
                <a:srgbClr val="CB2D3E"/>
              </a:gs>
              <a:gs pos="100000">
                <a:srgbClr val="EF473A"/>
              </a:gs>
            </a:gsLst>
            <a:lin ang="10800025" scaled="0"/>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765" name="Google Shape;765;p14"/>
          <p:cNvPicPr preferRelativeResize="0"/>
          <p:nvPr/>
        </p:nvPicPr>
        <p:blipFill rotWithShape="1">
          <a:blip r:embed="rId3">
            <a:alphaModFix/>
          </a:blip>
          <a:srcRect/>
          <a:stretch/>
        </p:blipFill>
        <p:spPr>
          <a:xfrm>
            <a:off x="8336355" y="146205"/>
            <a:ext cx="669714" cy="368719"/>
          </a:xfrm>
          <a:prstGeom prst="rect">
            <a:avLst/>
          </a:prstGeom>
          <a:noFill/>
          <a:ln>
            <a:noFill/>
          </a:ln>
        </p:spPr>
      </p:pic>
      <p:sp>
        <p:nvSpPr>
          <p:cNvPr id="768" name="Google Shape;768;p14"/>
          <p:cNvSpPr txBox="1"/>
          <p:nvPr/>
        </p:nvSpPr>
        <p:spPr>
          <a:xfrm>
            <a:off x="3302739" y="370969"/>
            <a:ext cx="3030300" cy="4155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s-CO" sz="2100" dirty="0">
                <a:solidFill>
                  <a:srgbClr val="DD3A3C"/>
                </a:solidFill>
                <a:latin typeface="Montserrat ExtraBold"/>
                <a:sym typeface="Montserrat ExtraBold"/>
              </a:rPr>
              <a:t>OBJETIVO</a:t>
            </a:r>
            <a:endParaRPr sz="1100" b="0" i="0" u="none" strike="noStrike" cap="none" dirty="0">
              <a:solidFill>
                <a:srgbClr val="000000"/>
              </a:solidFill>
              <a:latin typeface="Arial"/>
              <a:ea typeface="Arial"/>
              <a:cs typeface="Arial"/>
              <a:sym typeface="Arial"/>
            </a:endParaRPr>
          </a:p>
        </p:txBody>
      </p:sp>
      <p:sp>
        <p:nvSpPr>
          <p:cNvPr id="9" name="CuadroTexto 8">
            <a:extLst>
              <a:ext uri="{FF2B5EF4-FFF2-40B4-BE49-F238E27FC236}">
                <a16:creationId xmlns:a16="http://schemas.microsoft.com/office/drawing/2014/main" id="{2B2BAB08-DFCF-48AC-9AC7-0EDF8909F173}"/>
              </a:ext>
            </a:extLst>
          </p:cNvPr>
          <p:cNvSpPr txBox="1"/>
          <p:nvPr/>
        </p:nvSpPr>
        <p:spPr>
          <a:xfrm>
            <a:off x="5789701" y="1986973"/>
            <a:ext cx="2704779" cy="1169551"/>
          </a:xfrm>
          <a:prstGeom prst="rect">
            <a:avLst/>
          </a:prstGeom>
          <a:noFill/>
        </p:spPr>
        <p:txBody>
          <a:bodyPr wrap="square" rtlCol="0">
            <a:spAutoFit/>
          </a:bodyPr>
          <a:lstStyle/>
          <a:p>
            <a:pPr algn="just"/>
            <a:r>
              <a:rPr lang="es-CO" dirty="0"/>
              <a:t>Encontrar las variables que impactan mayormente al bienestar o calidad de vida del individuo al usar los servicios de turismo.</a:t>
            </a:r>
          </a:p>
        </p:txBody>
      </p:sp>
      <p:pic>
        <p:nvPicPr>
          <p:cNvPr id="2" name="Imagen 1">
            <a:extLst>
              <a:ext uri="{FF2B5EF4-FFF2-40B4-BE49-F238E27FC236}">
                <a16:creationId xmlns:a16="http://schemas.microsoft.com/office/drawing/2014/main" id="{39B8AB8B-7FFC-4C43-B953-DEB4ED7C60CA}"/>
              </a:ext>
            </a:extLst>
          </p:cNvPr>
          <p:cNvPicPr>
            <a:picLocks noChangeAspect="1"/>
          </p:cNvPicPr>
          <p:nvPr/>
        </p:nvPicPr>
        <p:blipFill>
          <a:blip r:embed="rId4"/>
          <a:stretch>
            <a:fillRect/>
          </a:stretch>
        </p:blipFill>
        <p:spPr>
          <a:xfrm>
            <a:off x="472788" y="1476376"/>
            <a:ext cx="4733965" cy="219074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62"/>
        <p:cNvGrpSpPr/>
        <p:nvPr/>
      </p:nvGrpSpPr>
      <p:grpSpPr>
        <a:xfrm>
          <a:off x="0" y="0"/>
          <a:ext cx="0" cy="0"/>
          <a:chOff x="0" y="0"/>
          <a:chExt cx="0" cy="0"/>
        </a:xfrm>
      </p:grpSpPr>
      <p:sp>
        <p:nvSpPr>
          <p:cNvPr id="763" name="Google Shape;763;p14"/>
          <p:cNvSpPr/>
          <p:nvPr/>
        </p:nvSpPr>
        <p:spPr>
          <a:xfrm>
            <a:off x="391886" y="904767"/>
            <a:ext cx="8360228" cy="4092528"/>
          </a:xfrm>
          <a:prstGeom prst="rect">
            <a:avLst/>
          </a:prstGeom>
          <a:noFill/>
          <a:ln>
            <a:noFill/>
          </a:ln>
        </p:spPr>
        <p:txBody>
          <a:bodyPr spcFirstLastPara="1" wrap="square" lIns="68575" tIns="34275" rIns="68575" bIns="34275" anchor="t" anchorCtr="0">
            <a:noAutofit/>
          </a:bodyPr>
          <a:lstStyle/>
          <a:p>
            <a:pPr marR="0" lvl="0" algn="just" rtl="0">
              <a:lnSpc>
                <a:spcPct val="100000"/>
              </a:lnSpc>
              <a:spcBef>
                <a:spcPts val="0"/>
              </a:spcBef>
              <a:spcAft>
                <a:spcPts val="0"/>
              </a:spcAft>
              <a:buClr>
                <a:schemeClr val="dk1"/>
              </a:buClr>
              <a:buSzPts val="1100"/>
            </a:pPr>
            <a:r>
              <a:rPr lang="es-ES" sz="1800" b="0" i="0" u="none" strike="noStrike" cap="none" dirty="0">
                <a:solidFill>
                  <a:schemeClr val="dk1"/>
                </a:solidFill>
                <a:latin typeface="Raleway SemiBold"/>
                <a:ea typeface="Raleway SemiBold"/>
                <a:cs typeface="Raleway SemiBold"/>
                <a:sym typeface="Raleway SemiBold"/>
              </a:rPr>
              <a:t>Selección de variables: </a:t>
            </a:r>
          </a:p>
          <a:p>
            <a:pPr marR="0" lvl="0" algn="just" rtl="0">
              <a:lnSpc>
                <a:spcPct val="100000"/>
              </a:lnSpc>
              <a:spcBef>
                <a:spcPts val="0"/>
              </a:spcBef>
              <a:spcAft>
                <a:spcPts val="0"/>
              </a:spcAft>
              <a:buClr>
                <a:schemeClr val="dk1"/>
              </a:buClr>
              <a:buSzPts val="1100"/>
            </a:pPr>
            <a:r>
              <a:rPr lang="es-ES" sz="1200" b="0" i="0" u="none" strike="noStrike" cap="none" dirty="0">
                <a:solidFill>
                  <a:schemeClr val="dk1"/>
                </a:solidFill>
                <a:latin typeface="Raleway SemiBold"/>
                <a:ea typeface="Raleway SemiBold"/>
                <a:cs typeface="Raleway SemiBold"/>
                <a:sym typeface="Raleway SemiBold"/>
              </a:rPr>
              <a:t>Las variables a </a:t>
            </a:r>
            <a:r>
              <a:rPr lang="es-ES" sz="1200" dirty="0">
                <a:solidFill>
                  <a:schemeClr val="dk1"/>
                </a:solidFill>
                <a:latin typeface="Raleway SemiBold"/>
                <a:ea typeface="Raleway SemiBold"/>
                <a:cs typeface="Raleway SemiBold"/>
                <a:sym typeface="Raleway SemiBold"/>
              </a:rPr>
              <a:t>evaluar son las correspondientes a la batería de preguntas relacionada con el impacto del turismo en la calidad de vida y productividad.</a:t>
            </a:r>
          </a:p>
          <a:p>
            <a:pPr marR="0" lvl="0" algn="just" rtl="0">
              <a:lnSpc>
                <a:spcPct val="100000"/>
              </a:lnSpc>
              <a:spcBef>
                <a:spcPts val="0"/>
              </a:spcBef>
              <a:spcAft>
                <a:spcPts val="0"/>
              </a:spcAft>
              <a:buClr>
                <a:schemeClr val="dk1"/>
              </a:buClr>
              <a:buSzPts val="1100"/>
            </a:pPr>
            <a:endParaRPr lang="es-ES" sz="1200" dirty="0">
              <a:solidFill>
                <a:schemeClr val="dk1"/>
              </a:solidFill>
              <a:latin typeface="Raleway SemiBold"/>
              <a:ea typeface="Raleway SemiBold"/>
              <a:cs typeface="Raleway SemiBold"/>
              <a:sym typeface="Raleway SemiBold"/>
            </a:endParaRPr>
          </a:p>
          <a:p>
            <a:pPr marL="342900" lvl="1" indent="-342900">
              <a:buFont typeface="+mj-lt"/>
              <a:buAutoNum type="alphaLcPeriod"/>
            </a:pPr>
            <a:r>
              <a:rPr lang="es-ES" sz="1200" dirty="0"/>
              <a:t>¿Siente que tu bienestar mental o emocional ha mejorado como resultado del viaje? (Mucho, Algo, Poco, Nada)</a:t>
            </a:r>
            <a:endParaRPr lang="es-CO" sz="1200" dirty="0"/>
          </a:p>
          <a:p>
            <a:pPr marL="342900" lvl="1" indent="-342900">
              <a:buFont typeface="+mj-lt"/>
              <a:buAutoNum type="alphaLcPeriod"/>
            </a:pPr>
            <a:r>
              <a:rPr lang="es-ES" sz="1200" dirty="0"/>
              <a:t>¿Cuánto crees que el viaje ha contribuido a mejorar tu calidad de vida? (Mucho, Algo, Poco, Nada)</a:t>
            </a:r>
            <a:endParaRPr lang="es-CO" sz="1200" dirty="0"/>
          </a:p>
          <a:p>
            <a:pPr marL="342900" lvl="1" indent="-342900">
              <a:buFont typeface="+mj-lt"/>
              <a:buAutoNum type="alphaLcPeriod"/>
            </a:pPr>
            <a:r>
              <a:rPr lang="es-ES" sz="1200" dirty="0"/>
              <a:t>¿Sientes que regresas del viaje con más energía y motivación para tus actividades diarias, incluido el trabajo? (Mucho, Algo, Poco, Nada)</a:t>
            </a:r>
            <a:endParaRPr lang="es-CO" sz="1200" dirty="0"/>
          </a:p>
          <a:p>
            <a:pPr marL="342900" lvl="1" indent="-342900">
              <a:buFont typeface="+mj-lt"/>
              <a:buAutoNum type="alphaLcPeriod"/>
            </a:pPr>
            <a:r>
              <a:rPr lang="es-ES" sz="1200" dirty="0"/>
              <a:t>¿Cree que el viaje te ha ayudado a recargar energías, resultando en una mayor productividad en el trabajo o en tus actividades diarias? (Mucho, Algo, Poco, Nada)</a:t>
            </a:r>
            <a:endParaRPr lang="es-CO" sz="1200" dirty="0"/>
          </a:p>
          <a:p>
            <a:pPr marL="342900" lvl="1" indent="-342900">
              <a:buFont typeface="+mj-lt"/>
              <a:buAutoNum type="alphaLcPeriod"/>
            </a:pPr>
            <a:r>
              <a:rPr lang="es-ES" sz="1200" dirty="0"/>
              <a:t>¿Cree que el viaje te ha ayudado a bajar la tensión /estrés diario? (Mucho, Algo, Poco, Nada)</a:t>
            </a:r>
            <a:endParaRPr lang="es-CO" sz="1200" dirty="0"/>
          </a:p>
          <a:p>
            <a:pPr marL="342900" lvl="1" indent="-342900">
              <a:buFont typeface="+mj-lt"/>
              <a:buAutoNum type="alphaLcPeriod"/>
            </a:pPr>
            <a:r>
              <a:rPr lang="es-ES" sz="1200" dirty="0"/>
              <a:t>¿El viaje ha contribuido a mejorar tus relaciones con amigos o familiares con quienes viajaste? (Mucho, Algo, Poco, Nada)</a:t>
            </a:r>
            <a:endParaRPr lang="es-CO" sz="1200" dirty="0"/>
          </a:p>
          <a:p>
            <a:pPr marL="342900" lvl="1" indent="-342900">
              <a:buFont typeface="+mj-lt"/>
              <a:buAutoNum type="alphaLcPeriod"/>
            </a:pPr>
            <a:r>
              <a:rPr lang="es-ES" sz="1200" dirty="0"/>
              <a:t>En comparación con tu estado emocional antes del viaje, ¿cómo calificaría su nivel de felicidad general? (Más feliz, Igual, Menos feliz) Usar </a:t>
            </a:r>
            <a:r>
              <a:rPr lang="es-ES" sz="1200" dirty="0" err="1"/>
              <a:t>emojis</a:t>
            </a:r>
            <a:r>
              <a:rPr lang="es-ES" sz="1200" dirty="0"/>
              <a:t> </a:t>
            </a:r>
            <a:endParaRPr lang="es-CO" sz="1200" dirty="0"/>
          </a:p>
          <a:p>
            <a:pPr marL="342900" lvl="1" indent="-342900">
              <a:buFont typeface="+mj-lt"/>
              <a:buAutoNum type="alphaLcPeriod"/>
            </a:pPr>
            <a:r>
              <a:rPr lang="es-ES" sz="1200" dirty="0"/>
              <a:t>¿El viaje te proporcionó oportunidades para establecer nuevas relaciones o amistades? (si 5 no 1 ) Poner termómetro móvil</a:t>
            </a:r>
            <a:endParaRPr lang="es-CO" sz="1200" dirty="0"/>
          </a:p>
          <a:p>
            <a:pPr marL="342900" lvl="1" indent="-342900">
              <a:buFont typeface="+mj-lt"/>
              <a:buAutoNum type="alphaLcPeriod"/>
            </a:pPr>
            <a:r>
              <a:rPr lang="es-ES" sz="1200" dirty="0"/>
              <a:t>¿Cómo calificaría tu nivel de bienestar general después de participar en algún plan turístico de Comfandi ? Escala del 1 al 5 (1 es muy malo y 5 excelente) Poner termómetro móvil</a:t>
            </a:r>
            <a:endParaRPr lang="es-CO" sz="1200" dirty="0"/>
          </a:p>
          <a:p>
            <a:pPr marL="342900" lvl="1" indent="-342900">
              <a:buFont typeface="+mj-lt"/>
              <a:buAutoNum type="alphaLcPeriod"/>
            </a:pPr>
            <a:r>
              <a:rPr lang="es-ES" sz="1200" dirty="0"/>
              <a:t>Teniendo en cuenta el impacto en tu calidad de vida ¿Consideraría participar en otro de nuestros planes turísticos en el futuro? (Definitivamente sí, Probablemente sí, Probablemente no, Definitivamente no) Poner termómetro móvil</a:t>
            </a:r>
            <a:endParaRPr lang="es-CO" sz="1200" dirty="0"/>
          </a:p>
          <a:p>
            <a:pPr marR="0" lvl="0" algn="just" rtl="0">
              <a:lnSpc>
                <a:spcPct val="100000"/>
              </a:lnSpc>
              <a:spcBef>
                <a:spcPts val="0"/>
              </a:spcBef>
              <a:spcAft>
                <a:spcPts val="0"/>
              </a:spcAft>
              <a:buClr>
                <a:schemeClr val="dk1"/>
              </a:buClr>
              <a:buSzPts val="1100"/>
            </a:pPr>
            <a:endParaRPr lang="es-ES" sz="1800" dirty="0">
              <a:solidFill>
                <a:schemeClr val="dk1"/>
              </a:solidFill>
              <a:latin typeface="Raleway SemiBold"/>
              <a:ea typeface="Raleway SemiBold"/>
              <a:cs typeface="Raleway SemiBold"/>
              <a:sym typeface="Raleway SemiBold"/>
            </a:endParaRPr>
          </a:p>
          <a:p>
            <a:pPr marR="0" lvl="0" algn="just" rtl="0">
              <a:lnSpc>
                <a:spcPct val="100000"/>
              </a:lnSpc>
              <a:spcBef>
                <a:spcPts val="0"/>
              </a:spcBef>
              <a:spcAft>
                <a:spcPts val="0"/>
              </a:spcAft>
              <a:buClr>
                <a:schemeClr val="dk1"/>
              </a:buClr>
              <a:buSzPts val="1100"/>
            </a:pPr>
            <a:endParaRPr lang="es-ES" sz="1800" b="0" i="0" u="none" strike="noStrike" cap="none" dirty="0">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Clr>
                <a:srgbClr val="000000"/>
              </a:buClr>
              <a:buSzPts val="2400"/>
              <a:buFont typeface="Arial"/>
              <a:buNone/>
            </a:pPr>
            <a:endParaRPr sz="1600" b="0" i="0" u="none" strike="noStrike" cap="none" dirty="0">
              <a:solidFill>
                <a:srgbClr val="000000"/>
              </a:solidFill>
              <a:highlight>
                <a:srgbClr val="FFFFFF"/>
              </a:highlight>
              <a:latin typeface="Raleway"/>
              <a:ea typeface="Raleway"/>
              <a:cs typeface="Raleway"/>
              <a:sym typeface="Raleway"/>
            </a:endParaRPr>
          </a:p>
        </p:txBody>
      </p:sp>
      <p:sp>
        <p:nvSpPr>
          <p:cNvPr id="764" name="Google Shape;764;p14"/>
          <p:cNvSpPr/>
          <p:nvPr/>
        </p:nvSpPr>
        <p:spPr>
          <a:xfrm rot="10800000" flipH="1">
            <a:off x="2813" y="352669"/>
            <a:ext cx="955500" cy="36600"/>
          </a:xfrm>
          <a:prstGeom prst="rect">
            <a:avLst/>
          </a:prstGeom>
          <a:gradFill>
            <a:gsLst>
              <a:gs pos="0">
                <a:srgbClr val="CB2D3E"/>
              </a:gs>
              <a:gs pos="100000">
                <a:srgbClr val="EF473A"/>
              </a:gs>
            </a:gsLst>
            <a:lin ang="10800025" scaled="0"/>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765" name="Google Shape;765;p14"/>
          <p:cNvPicPr preferRelativeResize="0"/>
          <p:nvPr/>
        </p:nvPicPr>
        <p:blipFill rotWithShape="1">
          <a:blip r:embed="rId3">
            <a:alphaModFix/>
          </a:blip>
          <a:srcRect/>
          <a:stretch/>
        </p:blipFill>
        <p:spPr>
          <a:xfrm>
            <a:off x="8336355" y="146205"/>
            <a:ext cx="669714" cy="368719"/>
          </a:xfrm>
          <a:prstGeom prst="rect">
            <a:avLst/>
          </a:prstGeom>
          <a:noFill/>
          <a:ln>
            <a:noFill/>
          </a:ln>
        </p:spPr>
      </p:pic>
      <p:sp>
        <p:nvSpPr>
          <p:cNvPr id="768" name="Google Shape;768;p14"/>
          <p:cNvSpPr txBox="1"/>
          <p:nvPr/>
        </p:nvSpPr>
        <p:spPr>
          <a:xfrm>
            <a:off x="3056850" y="296833"/>
            <a:ext cx="3030300" cy="4155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s-CO" sz="2100" b="0" i="0" u="none" strike="noStrike" cap="none" dirty="0">
                <a:solidFill>
                  <a:srgbClr val="DD3A3C"/>
                </a:solidFill>
                <a:latin typeface="Montserrat ExtraBold"/>
                <a:ea typeface="Arial"/>
                <a:cs typeface="Arial"/>
                <a:sym typeface="Montserrat ExtraBold"/>
              </a:rPr>
              <a:t>Metodología</a:t>
            </a:r>
            <a:endParaRPr sz="1100" b="0" i="0" u="none" strike="noStrike" cap="none" dirty="0">
              <a:solidFill>
                <a:srgbClr val="000000"/>
              </a:solidFill>
              <a:latin typeface="Arial"/>
              <a:ea typeface="Arial"/>
              <a:cs typeface="Arial"/>
              <a:sym typeface="Arial"/>
            </a:endParaRPr>
          </a:p>
        </p:txBody>
      </p:sp>
      <p:pic>
        <p:nvPicPr>
          <p:cNvPr id="8" name="Google Shape;765;p14">
            <a:extLst>
              <a:ext uri="{FF2B5EF4-FFF2-40B4-BE49-F238E27FC236}">
                <a16:creationId xmlns:a16="http://schemas.microsoft.com/office/drawing/2014/main" id="{4D80DA09-C947-4909-8CB1-F96523FFE550}"/>
              </a:ext>
            </a:extLst>
          </p:cNvPr>
          <p:cNvPicPr preferRelativeResize="0"/>
          <p:nvPr/>
        </p:nvPicPr>
        <p:blipFill rotWithShape="1">
          <a:blip r:embed="rId3">
            <a:alphaModFix/>
          </a:blip>
          <a:srcRect r="23960" b="47609"/>
          <a:stretch/>
        </p:blipFill>
        <p:spPr>
          <a:xfrm>
            <a:off x="-117362" y="967116"/>
            <a:ext cx="509248" cy="193173"/>
          </a:xfrm>
          <a:prstGeom prst="rect">
            <a:avLst/>
          </a:prstGeom>
          <a:noFill/>
          <a:ln>
            <a:noFill/>
          </a:ln>
        </p:spPr>
      </p:pic>
    </p:spTree>
    <p:extLst>
      <p:ext uri="{BB962C8B-B14F-4D97-AF65-F5344CB8AC3E}">
        <p14:creationId xmlns:p14="http://schemas.microsoft.com/office/powerpoint/2010/main" val="612884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62"/>
        <p:cNvGrpSpPr/>
        <p:nvPr/>
      </p:nvGrpSpPr>
      <p:grpSpPr>
        <a:xfrm>
          <a:off x="0" y="0"/>
          <a:ext cx="0" cy="0"/>
          <a:chOff x="0" y="0"/>
          <a:chExt cx="0" cy="0"/>
        </a:xfrm>
      </p:grpSpPr>
      <p:sp>
        <p:nvSpPr>
          <p:cNvPr id="763" name="Google Shape;763;p14"/>
          <p:cNvSpPr/>
          <p:nvPr/>
        </p:nvSpPr>
        <p:spPr>
          <a:xfrm>
            <a:off x="5240510" y="1273847"/>
            <a:ext cx="3557708" cy="2808296"/>
          </a:xfrm>
          <a:prstGeom prst="rect">
            <a:avLst/>
          </a:prstGeom>
          <a:noFill/>
          <a:ln>
            <a:noFill/>
          </a:ln>
        </p:spPr>
        <p:txBody>
          <a:bodyPr spcFirstLastPara="1" wrap="square" lIns="68575" tIns="34275" rIns="68575" bIns="34275" anchor="t" anchorCtr="0">
            <a:noAutofit/>
          </a:bodyPr>
          <a:lstStyle/>
          <a:p>
            <a:pPr marR="0" lvl="0" algn="just" rtl="0">
              <a:lnSpc>
                <a:spcPct val="100000"/>
              </a:lnSpc>
              <a:spcBef>
                <a:spcPts val="0"/>
              </a:spcBef>
              <a:spcAft>
                <a:spcPts val="0"/>
              </a:spcAft>
              <a:buClr>
                <a:schemeClr val="dk1"/>
              </a:buClr>
              <a:buSzPts val="1100"/>
            </a:pPr>
            <a:r>
              <a:rPr lang="es-ES" sz="1800" b="0" i="0" u="none" strike="noStrike" cap="none" dirty="0">
                <a:solidFill>
                  <a:schemeClr val="dk1"/>
                </a:solidFill>
                <a:latin typeface="Raleway SemiBold"/>
                <a:ea typeface="Raleway SemiBold"/>
                <a:cs typeface="Raleway SemiBold"/>
                <a:sym typeface="Raleway SemiBold"/>
              </a:rPr>
              <a:t>ANALISIS DE FACTORES</a:t>
            </a:r>
          </a:p>
          <a:p>
            <a:pPr marR="0" lvl="0" algn="just" rtl="0">
              <a:lnSpc>
                <a:spcPct val="100000"/>
              </a:lnSpc>
              <a:spcBef>
                <a:spcPts val="0"/>
              </a:spcBef>
              <a:spcAft>
                <a:spcPts val="0"/>
              </a:spcAft>
              <a:buClr>
                <a:schemeClr val="dk1"/>
              </a:buClr>
              <a:buSzPts val="1100"/>
            </a:pPr>
            <a:r>
              <a:rPr lang="es-ES" sz="1200" dirty="0">
                <a:solidFill>
                  <a:schemeClr val="dk1"/>
                </a:solidFill>
                <a:latin typeface="Raleway SemiBold"/>
                <a:ea typeface="Raleway SemiBold"/>
                <a:cs typeface="Raleway SemiBold"/>
                <a:sym typeface="Raleway SemiBold"/>
              </a:rPr>
              <a:t>Como la cantidad de variables es grande comparada con el tamaño de muestra, para determinar que variables se relacionan entre si y evitar multicolinealidad en la selección de variables independientes, se realiza análisis factorial para tener un primer acercamiento a las variables con mayor desempeño</a:t>
            </a:r>
            <a:endParaRPr lang="es-ES" sz="1800" b="0" i="0" u="none" strike="noStrike" cap="none" dirty="0">
              <a:solidFill>
                <a:schemeClr val="dk1"/>
              </a:solidFill>
              <a:latin typeface="Raleway SemiBold"/>
              <a:ea typeface="Raleway SemiBold"/>
              <a:cs typeface="Raleway SemiBold"/>
              <a:sym typeface="Raleway SemiBold"/>
            </a:endParaRPr>
          </a:p>
          <a:p>
            <a:pPr marL="0" marR="0" lvl="0" indent="0" algn="just" rtl="0">
              <a:lnSpc>
                <a:spcPct val="100000"/>
              </a:lnSpc>
              <a:spcBef>
                <a:spcPts val="0"/>
              </a:spcBef>
              <a:spcAft>
                <a:spcPts val="0"/>
              </a:spcAft>
              <a:buClr>
                <a:srgbClr val="000000"/>
              </a:buClr>
              <a:buSzPts val="2400"/>
              <a:buFont typeface="Arial"/>
              <a:buNone/>
            </a:pPr>
            <a:endParaRPr lang="es-CO" sz="1600" b="0" i="0" u="none" strike="noStrike" cap="none" dirty="0">
              <a:solidFill>
                <a:srgbClr val="000000"/>
              </a:solidFill>
              <a:highlight>
                <a:srgbClr val="FFFFFF"/>
              </a:highlight>
              <a:latin typeface="Raleway"/>
              <a:ea typeface="Raleway"/>
              <a:cs typeface="Raleway"/>
              <a:sym typeface="Raleway"/>
            </a:endParaRPr>
          </a:p>
          <a:p>
            <a:pPr lvl="0" algn="just">
              <a:buClr>
                <a:schemeClr val="dk1"/>
              </a:buClr>
              <a:buSzPts val="1100"/>
            </a:pPr>
            <a:r>
              <a:rPr lang="es-ES" sz="1800" dirty="0">
                <a:solidFill>
                  <a:schemeClr val="dk1"/>
                </a:solidFill>
                <a:highlight>
                  <a:srgbClr val="FFFFFF"/>
                </a:highlight>
                <a:latin typeface="Raleway SemiBold"/>
                <a:ea typeface="Raleway SemiBold"/>
                <a:cs typeface="Raleway SemiBold"/>
                <a:sym typeface="Raleway SemiBold"/>
              </a:rPr>
              <a:t>ARBOLES DECISIÓN</a:t>
            </a:r>
          </a:p>
          <a:p>
            <a:pPr lvl="0" algn="just">
              <a:buClr>
                <a:schemeClr val="dk1"/>
              </a:buClr>
              <a:buSzPts val="1100"/>
            </a:pPr>
            <a:r>
              <a:rPr lang="es-ES" sz="1200" dirty="0">
                <a:solidFill>
                  <a:schemeClr val="dk1"/>
                </a:solidFill>
                <a:highlight>
                  <a:srgbClr val="FFFFFF"/>
                </a:highlight>
                <a:latin typeface="Raleway SemiBold"/>
                <a:ea typeface="Raleway SemiBold"/>
                <a:cs typeface="Raleway SemiBold"/>
                <a:sym typeface="Raleway SemiBold"/>
              </a:rPr>
              <a:t>Esta técnica ayudará a determinar cuales son las variables que tienen mayor incidencia en el bienestar general del individuo.</a:t>
            </a:r>
          </a:p>
          <a:p>
            <a:pPr marL="0" marR="0" lvl="0" indent="0" algn="just" rtl="0">
              <a:lnSpc>
                <a:spcPct val="100000"/>
              </a:lnSpc>
              <a:spcBef>
                <a:spcPts val="0"/>
              </a:spcBef>
              <a:spcAft>
                <a:spcPts val="0"/>
              </a:spcAft>
              <a:buClr>
                <a:srgbClr val="000000"/>
              </a:buClr>
              <a:buSzPts val="2400"/>
              <a:buFont typeface="Arial"/>
              <a:buNone/>
            </a:pPr>
            <a:endParaRPr sz="1600" b="0" i="0" u="none" strike="noStrike" cap="none" dirty="0">
              <a:solidFill>
                <a:srgbClr val="000000"/>
              </a:solidFill>
              <a:highlight>
                <a:srgbClr val="FFFFFF"/>
              </a:highlight>
              <a:latin typeface="Raleway"/>
              <a:ea typeface="Raleway"/>
              <a:cs typeface="Raleway"/>
              <a:sym typeface="Raleway"/>
            </a:endParaRPr>
          </a:p>
        </p:txBody>
      </p:sp>
      <p:sp>
        <p:nvSpPr>
          <p:cNvPr id="764" name="Google Shape;764;p14"/>
          <p:cNvSpPr/>
          <p:nvPr/>
        </p:nvSpPr>
        <p:spPr>
          <a:xfrm rot="10800000" flipH="1">
            <a:off x="2813" y="352669"/>
            <a:ext cx="955500" cy="36600"/>
          </a:xfrm>
          <a:prstGeom prst="rect">
            <a:avLst/>
          </a:prstGeom>
          <a:gradFill>
            <a:gsLst>
              <a:gs pos="0">
                <a:srgbClr val="CB2D3E"/>
              </a:gs>
              <a:gs pos="100000">
                <a:srgbClr val="EF473A"/>
              </a:gs>
            </a:gsLst>
            <a:lin ang="10800025" scaled="0"/>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765" name="Google Shape;765;p14"/>
          <p:cNvPicPr preferRelativeResize="0"/>
          <p:nvPr/>
        </p:nvPicPr>
        <p:blipFill rotWithShape="1">
          <a:blip r:embed="rId3">
            <a:alphaModFix/>
          </a:blip>
          <a:srcRect/>
          <a:stretch/>
        </p:blipFill>
        <p:spPr>
          <a:xfrm>
            <a:off x="8336355" y="146205"/>
            <a:ext cx="669714" cy="368719"/>
          </a:xfrm>
          <a:prstGeom prst="rect">
            <a:avLst/>
          </a:prstGeom>
          <a:noFill/>
          <a:ln>
            <a:noFill/>
          </a:ln>
        </p:spPr>
      </p:pic>
      <p:sp>
        <p:nvSpPr>
          <p:cNvPr id="768" name="Google Shape;768;p14"/>
          <p:cNvSpPr txBox="1"/>
          <p:nvPr/>
        </p:nvSpPr>
        <p:spPr>
          <a:xfrm>
            <a:off x="3056850" y="296833"/>
            <a:ext cx="3030300" cy="4155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s-CO" sz="2100" b="0" i="0" u="none" strike="noStrike" cap="none" dirty="0">
                <a:solidFill>
                  <a:srgbClr val="DD3A3C"/>
                </a:solidFill>
                <a:latin typeface="Montserrat ExtraBold"/>
                <a:ea typeface="Arial"/>
                <a:cs typeface="Arial"/>
                <a:sym typeface="Montserrat ExtraBold"/>
              </a:rPr>
              <a:t>Metodología</a:t>
            </a:r>
            <a:endParaRPr sz="1100" b="0" i="0" u="none" strike="noStrike" cap="none" dirty="0">
              <a:solidFill>
                <a:srgbClr val="000000"/>
              </a:solidFill>
              <a:latin typeface="Arial"/>
              <a:ea typeface="Arial"/>
              <a:cs typeface="Arial"/>
              <a:sym typeface="Arial"/>
            </a:endParaRPr>
          </a:p>
        </p:txBody>
      </p:sp>
      <p:pic>
        <p:nvPicPr>
          <p:cNvPr id="8" name="Google Shape;765;p14">
            <a:extLst>
              <a:ext uri="{FF2B5EF4-FFF2-40B4-BE49-F238E27FC236}">
                <a16:creationId xmlns:a16="http://schemas.microsoft.com/office/drawing/2014/main" id="{4D80DA09-C947-4909-8CB1-F96523FFE550}"/>
              </a:ext>
            </a:extLst>
          </p:cNvPr>
          <p:cNvPicPr preferRelativeResize="0"/>
          <p:nvPr/>
        </p:nvPicPr>
        <p:blipFill rotWithShape="1">
          <a:blip r:embed="rId3">
            <a:alphaModFix/>
          </a:blip>
          <a:srcRect r="23960" b="47609"/>
          <a:stretch/>
        </p:blipFill>
        <p:spPr>
          <a:xfrm>
            <a:off x="4572000" y="1355265"/>
            <a:ext cx="509248" cy="193173"/>
          </a:xfrm>
          <a:prstGeom prst="rect">
            <a:avLst/>
          </a:prstGeom>
          <a:noFill/>
          <a:ln>
            <a:noFill/>
          </a:ln>
        </p:spPr>
      </p:pic>
      <p:pic>
        <p:nvPicPr>
          <p:cNvPr id="7" name="Google Shape;765;p14">
            <a:extLst>
              <a:ext uri="{FF2B5EF4-FFF2-40B4-BE49-F238E27FC236}">
                <a16:creationId xmlns:a16="http://schemas.microsoft.com/office/drawing/2014/main" id="{3D076396-3D62-4A8E-81FE-C1514FA9B840}"/>
              </a:ext>
            </a:extLst>
          </p:cNvPr>
          <p:cNvPicPr preferRelativeResize="0"/>
          <p:nvPr/>
        </p:nvPicPr>
        <p:blipFill rotWithShape="1">
          <a:blip r:embed="rId3">
            <a:alphaModFix/>
          </a:blip>
          <a:srcRect r="23960" b="47609"/>
          <a:stretch/>
        </p:blipFill>
        <p:spPr>
          <a:xfrm>
            <a:off x="4572000" y="3283347"/>
            <a:ext cx="509248" cy="193173"/>
          </a:xfrm>
          <a:prstGeom prst="rect">
            <a:avLst/>
          </a:prstGeom>
          <a:noFill/>
          <a:ln>
            <a:noFill/>
          </a:ln>
        </p:spPr>
      </p:pic>
      <p:pic>
        <p:nvPicPr>
          <p:cNvPr id="2" name="Imagen 1">
            <a:extLst>
              <a:ext uri="{FF2B5EF4-FFF2-40B4-BE49-F238E27FC236}">
                <a16:creationId xmlns:a16="http://schemas.microsoft.com/office/drawing/2014/main" id="{F52169F8-A0A6-4A69-A72E-0AED39ADB36B}"/>
              </a:ext>
            </a:extLst>
          </p:cNvPr>
          <p:cNvPicPr>
            <a:picLocks noChangeAspect="1"/>
          </p:cNvPicPr>
          <p:nvPr/>
        </p:nvPicPr>
        <p:blipFill>
          <a:blip r:embed="rId4"/>
          <a:stretch>
            <a:fillRect/>
          </a:stretch>
        </p:blipFill>
        <p:spPr>
          <a:xfrm>
            <a:off x="480563" y="1273847"/>
            <a:ext cx="4038600" cy="3286125"/>
          </a:xfrm>
          <a:prstGeom prst="rect">
            <a:avLst/>
          </a:prstGeom>
        </p:spPr>
      </p:pic>
    </p:spTree>
    <p:extLst>
      <p:ext uri="{BB962C8B-B14F-4D97-AF65-F5344CB8AC3E}">
        <p14:creationId xmlns:p14="http://schemas.microsoft.com/office/powerpoint/2010/main" val="3845954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21"/>
        <p:cNvGrpSpPr/>
        <p:nvPr/>
      </p:nvGrpSpPr>
      <p:grpSpPr>
        <a:xfrm>
          <a:off x="0" y="0"/>
          <a:ext cx="0" cy="0"/>
          <a:chOff x="0" y="0"/>
          <a:chExt cx="0" cy="0"/>
        </a:xfrm>
      </p:grpSpPr>
      <p:pic>
        <p:nvPicPr>
          <p:cNvPr id="822" name="Google Shape;822;p18"/>
          <p:cNvPicPr preferRelativeResize="0"/>
          <p:nvPr/>
        </p:nvPicPr>
        <p:blipFill rotWithShape="1">
          <a:blip r:embed="rId3">
            <a:alphaModFix/>
          </a:blip>
          <a:srcRect r="32717"/>
          <a:stretch/>
        </p:blipFill>
        <p:spPr>
          <a:xfrm>
            <a:off x="-420581" y="0"/>
            <a:ext cx="4788675" cy="5143499"/>
          </a:xfrm>
          <a:prstGeom prst="rect">
            <a:avLst/>
          </a:prstGeom>
          <a:noFill/>
          <a:ln>
            <a:noFill/>
          </a:ln>
        </p:spPr>
      </p:pic>
      <p:sp>
        <p:nvSpPr>
          <p:cNvPr id="824" name="Google Shape;824;p18"/>
          <p:cNvSpPr/>
          <p:nvPr/>
        </p:nvSpPr>
        <p:spPr>
          <a:xfrm>
            <a:off x="4368056" y="3257344"/>
            <a:ext cx="4775700" cy="1061100"/>
          </a:xfrm>
          <a:prstGeom prst="rect">
            <a:avLst/>
          </a:prstGeom>
          <a:gradFill>
            <a:gsLst>
              <a:gs pos="0">
                <a:srgbClr val="CB2D3E"/>
              </a:gs>
              <a:gs pos="100000">
                <a:srgbClr val="EF473A"/>
              </a:gs>
            </a:gsLst>
            <a:lin ang="10800025" scaled="0"/>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CB2D3E"/>
              </a:solidFill>
              <a:highlight>
                <a:srgbClr val="CB2D3E"/>
              </a:highlight>
              <a:latin typeface="Arial"/>
              <a:ea typeface="Arial"/>
              <a:cs typeface="Arial"/>
              <a:sym typeface="Arial"/>
            </a:endParaRPr>
          </a:p>
        </p:txBody>
      </p:sp>
      <p:sp>
        <p:nvSpPr>
          <p:cNvPr id="825" name="Google Shape;825;p18"/>
          <p:cNvSpPr/>
          <p:nvPr/>
        </p:nvSpPr>
        <p:spPr>
          <a:xfrm>
            <a:off x="4780410" y="3471202"/>
            <a:ext cx="3617700" cy="4386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s-CO" sz="2000" b="1" i="0" u="none" strike="noStrike" cap="none" dirty="0">
                <a:solidFill>
                  <a:srgbClr val="FFFFFF"/>
                </a:solidFill>
                <a:latin typeface="Raleway"/>
                <a:ea typeface="Raleway"/>
                <a:cs typeface="Raleway"/>
                <a:sym typeface="Raleway"/>
              </a:rPr>
              <a:t>Resultados</a:t>
            </a:r>
            <a:endParaRPr sz="2000" b="1" i="0" u="none" strike="noStrike" cap="none" dirty="0">
              <a:solidFill>
                <a:srgbClr val="FFFFFF"/>
              </a:solidFill>
              <a:latin typeface="Raleway"/>
              <a:ea typeface="Raleway"/>
              <a:cs typeface="Raleway"/>
              <a:sym typeface="Raleway"/>
            </a:endParaRPr>
          </a:p>
        </p:txBody>
      </p:sp>
      <p:sp>
        <p:nvSpPr>
          <p:cNvPr id="826" name="Google Shape;826;p18"/>
          <p:cNvSpPr txBox="1"/>
          <p:nvPr/>
        </p:nvSpPr>
        <p:spPr>
          <a:xfrm>
            <a:off x="4448944" y="2316347"/>
            <a:ext cx="1352400" cy="12930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7500"/>
              <a:buFont typeface="Arial"/>
              <a:buNone/>
            </a:pPr>
            <a:r>
              <a:rPr lang="es" sz="7500" b="0" i="0" u="none" strike="noStrike" cap="none">
                <a:solidFill>
                  <a:srgbClr val="EF473A"/>
                </a:solidFill>
                <a:latin typeface="Fredoka One"/>
                <a:ea typeface="Fredoka One"/>
                <a:cs typeface="Fredoka One"/>
                <a:sym typeface="Fredoka One"/>
              </a:rPr>
              <a:t>02</a:t>
            </a:r>
            <a:endParaRPr sz="7500" b="0" i="0" u="none" strike="noStrike" cap="none">
              <a:solidFill>
                <a:srgbClr val="EF473A"/>
              </a:solidFill>
              <a:latin typeface="Fredoka One"/>
              <a:ea typeface="Fredoka One"/>
              <a:cs typeface="Fredoka One"/>
              <a:sym typeface="Fredoka One"/>
            </a:endParaRPr>
          </a:p>
        </p:txBody>
      </p:sp>
      <p:pic>
        <p:nvPicPr>
          <p:cNvPr id="7" name="Imagen 6">
            <a:extLst>
              <a:ext uri="{FF2B5EF4-FFF2-40B4-BE49-F238E27FC236}">
                <a16:creationId xmlns:a16="http://schemas.microsoft.com/office/drawing/2014/main" id="{FFF122A8-DBCD-435F-B158-955439635216}"/>
              </a:ext>
            </a:extLst>
          </p:cNvPr>
          <p:cNvPicPr>
            <a:picLocks noChangeAspect="1"/>
          </p:cNvPicPr>
          <p:nvPr/>
        </p:nvPicPr>
        <p:blipFill>
          <a:blip r:embed="rId4"/>
          <a:stretch>
            <a:fillRect/>
          </a:stretch>
        </p:blipFill>
        <p:spPr>
          <a:xfrm>
            <a:off x="7001833" y="0"/>
            <a:ext cx="2141923" cy="414006"/>
          </a:xfrm>
          <a:prstGeom prst="rect">
            <a:avLst/>
          </a:prstGeom>
        </p:spPr>
      </p:pic>
      <p:sp>
        <p:nvSpPr>
          <p:cNvPr id="8" name="Google Shape;756;p13">
            <a:extLst>
              <a:ext uri="{FF2B5EF4-FFF2-40B4-BE49-F238E27FC236}">
                <a16:creationId xmlns:a16="http://schemas.microsoft.com/office/drawing/2014/main" id="{8E0F9DC6-485A-45E9-B356-17913C904413}"/>
              </a:ext>
            </a:extLst>
          </p:cNvPr>
          <p:cNvSpPr/>
          <p:nvPr/>
        </p:nvSpPr>
        <p:spPr>
          <a:xfrm>
            <a:off x="4650225" y="1208925"/>
            <a:ext cx="491100" cy="491100"/>
          </a:xfrm>
          <a:prstGeom prst="ellipse">
            <a:avLst/>
          </a:prstGeom>
          <a:gradFill>
            <a:gsLst>
              <a:gs pos="0">
                <a:srgbClr val="CB2D3E"/>
              </a:gs>
              <a:gs pos="100000">
                <a:srgbClr val="EF473A"/>
              </a:gs>
            </a:gsLst>
            <a:lin ang="10800025" scaled="0"/>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9" name="Google Shape;757;p13">
            <a:extLst>
              <a:ext uri="{FF2B5EF4-FFF2-40B4-BE49-F238E27FC236}">
                <a16:creationId xmlns:a16="http://schemas.microsoft.com/office/drawing/2014/main" id="{EFC620A7-4F94-4C6D-8A18-B82BDC321B76}"/>
              </a:ext>
            </a:extLst>
          </p:cNvPr>
          <p:cNvSpPr/>
          <p:nvPr/>
        </p:nvSpPr>
        <p:spPr>
          <a:xfrm>
            <a:off x="8018288" y="1178044"/>
            <a:ext cx="200700" cy="200700"/>
          </a:xfrm>
          <a:prstGeom prst="ellipse">
            <a:avLst/>
          </a:prstGeom>
          <a:gradFill>
            <a:gsLst>
              <a:gs pos="0">
                <a:srgbClr val="CB2D3E"/>
              </a:gs>
              <a:gs pos="100000">
                <a:srgbClr val="EF473A"/>
              </a:gs>
            </a:gsLst>
            <a:lin ang="10800025" scaled="0"/>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0" name="Google Shape;758;p13">
            <a:extLst>
              <a:ext uri="{FF2B5EF4-FFF2-40B4-BE49-F238E27FC236}">
                <a16:creationId xmlns:a16="http://schemas.microsoft.com/office/drawing/2014/main" id="{2DF9B940-AD34-485F-A664-B21F9F2776C5}"/>
              </a:ext>
            </a:extLst>
          </p:cNvPr>
          <p:cNvSpPr/>
          <p:nvPr/>
        </p:nvSpPr>
        <p:spPr>
          <a:xfrm>
            <a:off x="7433419" y="4742250"/>
            <a:ext cx="200700" cy="200700"/>
          </a:xfrm>
          <a:prstGeom prst="ellipse">
            <a:avLst/>
          </a:prstGeom>
          <a:gradFill>
            <a:gsLst>
              <a:gs pos="0">
                <a:srgbClr val="CB2D3E"/>
              </a:gs>
              <a:gs pos="100000">
                <a:srgbClr val="EF473A"/>
              </a:gs>
            </a:gsLst>
            <a:lin ang="10800025" scaled="0"/>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62"/>
        <p:cNvGrpSpPr/>
        <p:nvPr/>
      </p:nvGrpSpPr>
      <p:grpSpPr>
        <a:xfrm>
          <a:off x="0" y="0"/>
          <a:ext cx="0" cy="0"/>
          <a:chOff x="0" y="0"/>
          <a:chExt cx="0" cy="0"/>
        </a:xfrm>
      </p:grpSpPr>
      <p:sp>
        <p:nvSpPr>
          <p:cNvPr id="764" name="Google Shape;764;p14"/>
          <p:cNvSpPr/>
          <p:nvPr/>
        </p:nvSpPr>
        <p:spPr>
          <a:xfrm rot="10800000" flipH="1">
            <a:off x="2813" y="352669"/>
            <a:ext cx="955500" cy="36600"/>
          </a:xfrm>
          <a:prstGeom prst="rect">
            <a:avLst/>
          </a:prstGeom>
          <a:gradFill>
            <a:gsLst>
              <a:gs pos="0">
                <a:srgbClr val="CB2D3E"/>
              </a:gs>
              <a:gs pos="100000">
                <a:srgbClr val="EF473A"/>
              </a:gs>
            </a:gsLst>
            <a:lin ang="10800025" scaled="0"/>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765" name="Google Shape;765;p14"/>
          <p:cNvPicPr preferRelativeResize="0"/>
          <p:nvPr/>
        </p:nvPicPr>
        <p:blipFill rotWithShape="1">
          <a:blip r:embed="rId3">
            <a:alphaModFix/>
          </a:blip>
          <a:srcRect/>
          <a:stretch/>
        </p:blipFill>
        <p:spPr>
          <a:xfrm>
            <a:off x="8336355" y="146205"/>
            <a:ext cx="669714" cy="368719"/>
          </a:xfrm>
          <a:prstGeom prst="rect">
            <a:avLst/>
          </a:prstGeom>
          <a:noFill/>
          <a:ln>
            <a:noFill/>
          </a:ln>
        </p:spPr>
      </p:pic>
      <p:sp>
        <p:nvSpPr>
          <p:cNvPr id="768" name="Google Shape;768;p14"/>
          <p:cNvSpPr txBox="1"/>
          <p:nvPr/>
        </p:nvSpPr>
        <p:spPr>
          <a:xfrm>
            <a:off x="2228370" y="296833"/>
            <a:ext cx="3858780" cy="4155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s-CO" sz="2100" b="0" i="0" u="none" strike="noStrike" cap="none" dirty="0">
                <a:solidFill>
                  <a:srgbClr val="DD3A3C"/>
                </a:solidFill>
                <a:latin typeface="Montserrat ExtraBold"/>
                <a:ea typeface="Arial"/>
                <a:cs typeface="Arial"/>
                <a:sym typeface="Montserrat ExtraBold"/>
              </a:rPr>
              <a:t>ANALISIS FACTORIAL</a:t>
            </a:r>
            <a:endParaRPr sz="1100" b="0" i="0" u="none" strike="noStrike" cap="none" dirty="0">
              <a:solidFill>
                <a:srgbClr val="000000"/>
              </a:solidFill>
              <a:latin typeface="Arial"/>
              <a:ea typeface="Arial"/>
              <a:cs typeface="Arial"/>
              <a:sym typeface="Arial"/>
            </a:endParaRPr>
          </a:p>
        </p:txBody>
      </p:sp>
      <p:pic>
        <p:nvPicPr>
          <p:cNvPr id="5" name="Imagen 4">
            <a:extLst>
              <a:ext uri="{FF2B5EF4-FFF2-40B4-BE49-F238E27FC236}">
                <a16:creationId xmlns:a16="http://schemas.microsoft.com/office/drawing/2014/main" id="{3C2E6FEE-61A2-449E-85CC-13038AB0AD4A}"/>
              </a:ext>
            </a:extLst>
          </p:cNvPr>
          <p:cNvPicPr>
            <a:picLocks noChangeAspect="1"/>
          </p:cNvPicPr>
          <p:nvPr/>
        </p:nvPicPr>
        <p:blipFill>
          <a:blip r:embed="rId4"/>
          <a:stretch>
            <a:fillRect/>
          </a:stretch>
        </p:blipFill>
        <p:spPr>
          <a:xfrm>
            <a:off x="192142" y="825319"/>
            <a:ext cx="3739770" cy="1572099"/>
          </a:xfrm>
          <a:prstGeom prst="rect">
            <a:avLst/>
          </a:prstGeom>
        </p:spPr>
      </p:pic>
      <p:pic>
        <p:nvPicPr>
          <p:cNvPr id="6" name="Imagen 5">
            <a:extLst>
              <a:ext uri="{FF2B5EF4-FFF2-40B4-BE49-F238E27FC236}">
                <a16:creationId xmlns:a16="http://schemas.microsoft.com/office/drawing/2014/main" id="{D3EE2C2B-C3C3-47BC-AA68-00910EE31AF0}"/>
              </a:ext>
            </a:extLst>
          </p:cNvPr>
          <p:cNvPicPr>
            <a:picLocks noChangeAspect="1"/>
          </p:cNvPicPr>
          <p:nvPr/>
        </p:nvPicPr>
        <p:blipFill>
          <a:blip r:embed="rId5"/>
          <a:stretch>
            <a:fillRect/>
          </a:stretch>
        </p:blipFill>
        <p:spPr>
          <a:xfrm>
            <a:off x="3880158" y="660969"/>
            <a:ext cx="5071700" cy="1910781"/>
          </a:xfrm>
          <a:prstGeom prst="rect">
            <a:avLst/>
          </a:prstGeom>
        </p:spPr>
      </p:pic>
      <p:pic>
        <p:nvPicPr>
          <p:cNvPr id="11" name="Imagen 10">
            <a:extLst>
              <a:ext uri="{FF2B5EF4-FFF2-40B4-BE49-F238E27FC236}">
                <a16:creationId xmlns:a16="http://schemas.microsoft.com/office/drawing/2014/main" id="{A30E380D-573B-4477-AF45-4CC592DD500B}"/>
              </a:ext>
            </a:extLst>
          </p:cNvPr>
          <p:cNvPicPr>
            <a:picLocks noChangeAspect="1"/>
          </p:cNvPicPr>
          <p:nvPr/>
        </p:nvPicPr>
        <p:blipFill>
          <a:blip r:embed="rId6"/>
          <a:stretch>
            <a:fillRect/>
          </a:stretch>
        </p:blipFill>
        <p:spPr>
          <a:xfrm>
            <a:off x="2375651" y="2684736"/>
            <a:ext cx="3009014" cy="2297736"/>
          </a:xfrm>
          <a:prstGeom prst="rect">
            <a:avLst/>
          </a:prstGeom>
        </p:spPr>
      </p:pic>
    </p:spTree>
    <p:extLst>
      <p:ext uri="{BB962C8B-B14F-4D97-AF65-F5344CB8AC3E}">
        <p14:creationId xmlns:p14="http://schemas.microsoft.com/office/powerpoint/2010/main" val="206342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62"/>
        <p:cNvGrpSpPr/>
        <p:nvPr/>
      </p:nvGrpSpPr>
      <p:grpSpPr>
        <a:xfrm>
          <a:off x="0" y="0"/>
          <a:ext cx="0" cy="0"/>
          <a:chOff x="0" y="0"/>
          <a:chExt cx="0" cy="0"/>
        </a:xfrm>
      </p:grpSpPr>
      <p:sp>
        <p:nvSpPr>
          <p:cNvPr id="764" name="Google Shape;764;p14"/>
          <p:cNvSpPr/>
          <p:nvPr/>
        </p:nvSpPr>
        <p:spPr>
          <a:xfrm rot="10800000" flipH="1">
            <a:off x="2813" y="352669"/>
            <a:ext cx="955500" cy="36600"/>
          </a:xfrm>
          <a:prstGeom prst="rect">
            <a:avLst/>
          </a:prstGeom>
          <a:gradFill>
            <a:gsLst>
              <a:gs pos="0">
                <a:srgbClr val="CB2D3E"/>
              </a:gs>
              <a:gs pos="100000">
                <a:srgbClr val="EF473A"/>
              </a:gs>
            </a:gsLst>
            <a:lin ang="10800025" scaled="0"/>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765" name="Google Shape;765;p14"/>
          <p:cNvPicPr preferRelativeResize="0"/>
          <p:nvPr/>
        </p:nvPicPr>
        <p:blipFill rotWithShape="1">
          <a:blip r:embed="rId3">
            <a:alphaModFix/>
          </a:blip>
          <a:srcRect/>
          <a:stretch/>
        </p:blipFill>
        <p:spPr>
          <a:xfrm>
            <a:off x="8336355" y="146205"/>
            <a:ext cx="669714" cy="368719"/>
          </a:xfrm>
          <a:prstGeom prst="rect">
            <a:avLst/>
          </a:prstGeom>
          <a:noFill/>
          <a:ln>
            <a:noFill/>
          </a:ln>
        </p:spPr>
      </p:pic>
      <p:sp>
        <p:nvSpPr>
          <p:cNvPr id="768" name="Google Shape;768;p14"/>
          <p:cNvSpPr txBox="1"/>
          <p:nvPr/>
        </p:nvSpPr>
        <p:spPr>
          <a:xfrm>
            <a:off x="2528047" y="99424"/>
            <a:ext cx="3858780" cy="4155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s-CO" sz="2100" b="0" i="0" u="none" strike="noStrike" cap="none" dirty="0">
                <a:solidFill>
                  <a:srgbClr val="DD3A3C"/>
                </a:solidFill>
                <a:latin typeface="Montserrat ExtraBold"/>
                <a:ea typeface="Arial"/>
                <a:cs typeface="Arial"/>
                <a:sym typeface="Montserrat ExtraBold"/>
              </a:rPr>
              <a:t>ANALISIS FACTORIAL</a:t>
            </a:r>
            <a:endParaRPr sz="1100" b="0" i="0" u="none" strike="noStrike" cap="none" dirty="0">
              <a:solidFill>
                <a:srgbClr val="000000"/>
              </a:solidFill>
              <a:latin typeface="Arial"/>
              <a:ea typeface="Arial"/>
              <a:cs typeface="Arial"/>
              <a:sym typeface="Arial"/>
            </a:endParaRPr>
          </a:p>
        </p:txBody>
      </p:sp>
      <p:pic>
        <p:nvPicPr>
          <p:cNvPr id="2" name="Imagen 1">
            <a:extLst>
              <a:ext uri="{FF2B5EF4-FFF2-40B4-BE49-F238E27FC236}">
                <a16:creationId xmlns:a16="http://schemas.microsoft.com/office/drawing/2014/main" id="{54179C27-8C77-4986-81BC-41F7D36B9190}"/>
              </a:ext>
            </a:extLst>
          </p:cNvPr>
          <p:cNvPicPr>
            <a:picLocks noChangeAspect="1"/>
          </p:cNvPicPr>
          <p:nvPr/>
        </p:nvPicPr>
        <p:blipFill>
          <a:blip r:embed="rId4"/>
          <a:stretch>
            <a:fillRect/>
          </a:stretch>
        </p:blipFill>
        <p:spPr>
          <a:xfrm>
            <a:off x="1419225" y="432949"/>
            <a:ext cx="6003551" cy="4504175"/>
          </a:xfrm>
          <a:prstGeom prst="rect">
            <a:avLst/>
          </a:prstGeom>
        </p:spPr>
      </p:pic>
      <p:sp>
        <p:nvSpPr>
          <p:cNvPr id="12" name="Rectángulo 11">
            <a:extLst>
              <a:ext uri="{FF2B5EF4-FFF2-40B4-BE49-F238E27FC236}">
                <a16:creationId xmlns:a16="http://schemas.microsoft.com/office/drawing/2014/main" id="{595D8313-8890-4A18-8D8B-F57DF4722C80}"/>
              </a:ext>
            </a:extLst>
          </p:cNvPr>
          <p:cNvSpPr/>
          <p:nvPr/>
        </p:nvSpPr>
        <p:spPr>
          <a:xfrm>
            <a:off x="1419225" y="3695700"/>
            <a:ext cx="695325" cy="1143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a:extLst>
              <a:ext uri="{FF2B5EF4-FFF2-40B4-BE49-F238E27FC236}">
                <a16:creationId xmlns:a16="http://schemas.microsoft.com/office/drawing/2014/main" id="{AE9B3335-CA09-4270-89A4-91748AF79D4D}"/>
              </a:ext>
            </a:extLst>
          </p:cNvPr>
          <p:cNvSpPr/>
          <p:nvPr/>
        </p:nvSpPr>
        <p:spPr>
          <a:xfrm>
            <a:off x="3914776" y="3524250"/>
            <a:ext cx="276224" cy="1142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700" dirty="0">
                <a:solidFill>
                  <a:schemeClr val="bg1"/>
                </a:solidFill>
              </a:rPr>
              <a:t>?</a:t>
            </a:r>
          </a:p>
        </p:txBody>
      </p:sp>
    </p:spTree>
    <p:extLst>
      <p:ext uri="{BB962C8B-B14F-4D97-AF65-F5344CB8AC3E}">
        <p14:creationId xmlns:p14="http://schemas.microsoft.com/office/powerpoint/2010/main" val="1134383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62"/>
        <p:cNvGrpSpPr/>
        <p:nvPr/>
      </p:nvGrpSpPr>
      <p:grpSpPr>
        <a:xfrm>
          <a:off x="0" y="0"/>
          <a:ext cx="0" cy="0"/>
          <a:chOff x="0" y="0"/>
          <a:chExt cx="0" cy="0"/>
        </a:xfrm>
      </p:grpSpPr>
      <p:sp>
        <p:nvSpPr>
          <p:cNvPr id="764" name="Google Shape;764;p14"/>
          <p:cNvSpPr/>
          <p:nvPr/>
        </p:nvSpPr>
        <p:spPr>
          <a:xfrm rot="10800000" flipH="1">
            <a:off x="2813" y="352669"/>
            <a:ext cx="955500" cy="36600"/>
          </a:xfrm>
          <a:prstGeom prst="rect">
            <a:avLst/>
          </a:prstGeom>
          <a:gradFill>
            <a:gsLst>
              <a:gs pos="0">
                <a:srgbClr val="CB2D3E"/>
              </a:gs>
              <a:gs pos="100000">
                <a:srgbClr val="EF473A"/>
              </a:gs>
            </a:gsLst>
            <a:lin ang="10800025" scaled="0"/>
          </a:gra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765" name="Google Shape;765;p14"/>
          <p:cNvPicPr preferRelativeResize="0"/>
          <p:nvPr/>
        </p:nvPicPr>
        <p:blipFill rotWithShape="1">
          <a:blip r:embed="rId3">
            <a:alphaModFix/>
          </a:blip>
          <a:srcRect/>
          <a:stretch/>
        </p:blipFill>
        <p:spPr>
          <a:xfrm>
            <a:off x="8336355" y="146205"/>
            <a:ext cx="669714" cy="368719"/>
          </a:xfrm>
          <a:prstGeom prst="rect">
            <a:avLst/>
          </a:prstGeom>
          <a:noFill/>
          <a:ln>
            <a:noFill/>
          </a:ln>
        </p:spPr>
      </p:pic>
      <p:sp>
        <p:nvSpPr>
          <p:cNvPr id="768" name="Google Shape;768;p14"/>
          <p:cNvSpPr txBox="1"/>
          <p:nvPr/>
        </p:nvSpPr>
        <p:spPr>
          <a:xfrm>
            <a:off x="2528047" y="99424"/>
            <a:ext cx="3858780" cy="4155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2300"/>
              <a:buFont typeface="Arial"/>
              <a:buNone/>
            </a:pPr>
            <a:r>
              <a:rPr lang="es-CO" sz="2100" b="0" i="0" u="none" strike="noStrike" cap="none" dirty="0">
                <a:solidFill>
                  <a:srgbClr val="DD3A3C"/>
                </a:solidFill>
                <a:latin typeface="Montserrat ExtraBold"/>
                <a:ea typeface="Arial"/>
                <a:cs typeface="Arial"/>
                <a:sym typeface="Montserrat ExtraBold"/>
              </a:rPr>
              <a:t>ANALISIS FACTORIAL</a:t>
            </a:r>
            <a:endParaRPr sz="1100" b="0" i="0" u="none" strike="noStrike" cap="none" dirty="0">
              <a:solidFill>
                <a:srgbClr val="000000"/>
              </a:solidFill>
              <a:latin typeface="Arial"/>
              <a:ea typeface="Arial"/>
              <a:cs typeface="Arial"/>
              <a:sym typeface="Arial"/>
            </a:endParaRPr>
          </a:p>
        </p:txBody>
      </p:sp>
      <p:pic>
        <p:nvPicPr>
          <p:cNvPr id="2" name="Imagen 1">
            <a:extLst>
              <a:ext uri="{FF2B5EF4-FFF2-40B4-BE49-F238E27FC236}">
                <a16:creationId xmlns:a16="http://schemas.microsoft.com/office/drawing/2014/main" id="{54179C27-8C77-4986-81BC-41F7D36B9190}"/>
              </a:ext>
            </a:extLst>
          </p:cNvPr>
          <p:cNvPicPr>
            <a:picLocks noChangeAspect="1"/>
          </p:cNvPicPr>
          <p:nvPr/>
        </p:nvPicPr>
        <p:blipFill>
          <a:blip r:embed="rId4"/>
          <a:stretch>
            <a:fillRect/>
          </a:stretch>
        </p:blipFill>
        <p:spPr>
          <a:xfrm>
            <a:off x="1419225" y="432949"/>
            <a:ext cx="6003551" cy="4504175"/>
          </a:xfrm>
          <a:prstGeom prst="rect">
            <a:avLst/>
          </a:prstGeom>
        </p:spPr>
      </p:pic>
      <p:sp>
        <p:nvSpPr>
          <p:cNvPr id="3" name="Globo: línea con barra de énfasis 2">
            <a:extLst>
              <a:ext uri="{FF2B5EF4-FFF2-40B4-BE49-F238E27FC236}">
                <a16:creationId xmlns:a16="http://schemas.microsoft.com/office/drawing/2014/main" id="{0CFDE835-258E-4053-9B8E-1BD3C99D30A7}"/>
              </a:ext>
            </a:extLst>
          </p:cNvPr>
          <p:cNvSpPr/>
          <p:nvPr/>
        </p:nvSpPr>
        <p:spPr>
          <a:xfrm>
            <a:off x="268941" y="3088982"/>
            <a:ext cx="883664" cy="837559"/>
          </a:xfrm>
          <a:prstGeom prst="accentCallout1">
            <a:avLst>
              <a:gd name="adj1" fmla="val 30677"/>
              <a:gd name="adj2" fmla="val 107319"/>
              <a:gd name="adj3" fmla="val 30849"/>
              <a:gd name="adj4" fmla="val 611337"/>
            </a:avLst>
          </a:prstGeom>
          <a:solidFill>
            <a:schemeClr val="accent6">
              <a:lumMod val="75000"/>
            </a:schemeClr>
          </a:solidFill>
          <a:ln>
            <a:solidFill>
              <a:schemeClr val="accent6">
                <a:lumMod val="20000"/>
                <a:lumOff val="8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t>Posible variable respuesta</a:t>
            </a:r>
          </a:p>
        </p:txBody>
      </p:sp>
      <p:sp>
        <p:nvSpPr>
          <p:cNvPr id="10" name="Globo: línea con barra de énfasis 9">
            <a:extLst>
              <a:ext uri="{FF2B5EF4-FFF2-40B4-BE49-F238E27FC236}">
                <a16:creationId xmlns:a16="http://schemas.microsoft.com/office/drawing/2014/main" id="{6F700D84-A75A-4CEB-8695-186DAEA4BDCA}"/>
              </a:ext>
            </a:extLst>
          </p:cNvPr>
          <p:cNvSpPr/>
          <p:nvPr/>
        </p:nvSpPr>
        <p:spPr>
          <a:xfrm>
            <a:off x="7806978" y="1650787"/>
            <a:ext cx="1283234" cy="837559"/>
          </a:xfrm>
          <a:prstGeom prst="accentCallout1">
            <a:avLst>
              <a:gd name="adj1" fmla="val 18750"/>
              <a:gd name="adj2" fmla="val -8333"/>
              <a:gd name="adj3" fmla="val 49197"/>
              <a:gd name="adj4" fmla="val -213086"/>
            </a:avLst>
          </a:prstGeom>
          <a:solidFill>
            <a:schemeClr val="accent6">
              <a:lumMod val="75000"/>
            </a:schemeClr>
          </a:solidFill>
          <a:ln>
            <a:solidFill>
              <a:schemeClr val="accent6">
                <a:lumMod val="7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t>Variables independientes</a:t>
            </a:r>
          </a:p>
        </p:txBody>
      </p:sp>
      <p:cxnSp>
        <p:nvCxnSpPr>
          <p:cNvPr id="7" name="Conector recto de flecha 6">
            <a:extLst>
              <a:ext uri="{FF2B5EF4-FFF2-40B4-BE49-F238E27FC236}">
                <a16:creationId xmlns:a16="http://schemas.microsoft.com/office/drawing/2014/main" id="{8803744D-F392-4650-A3E2-8A35A603FB79}"/>
              </a:ext>
            </a:extLst>
          </p:cNvPr>
          <p:cNvCxnSpPr/>
          <p:nvPr/>
        </p:nvCxnSpPr>
        <p:spPr>
          <a:xfrm flipH="1">
            <a:off x="6554481" y="1936376"/>
            <a:ext cx="1436914" cy="2151530"/>
          </a:xfrm>
          <a:prstGeom prst="straightConnector1">
            <a:avLst/>
          </a:prstGeom>
          <a:ln w="127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73990902-5B61-4A45-9A6E-D96ADA5481A5}"/>
              </a:ext>
            </a:extLst>
          </p:cNvPr>
          <p:cNvCxnSpPr>
            <a:cxnSpLocks/>
          </p:cNvCxnSpPr>
          <p:nvPr/>
        </p:nvCxnSpPr>
        <p:spPr>
          <a:xfrm flipH="1">
            <a:off x="7272939" y="2488346"/>
            <a:ext cx="849466" cy="2337227"/>
          </a:xfrm>
          <a:prstGeom prst="straightConnector1">
            <a:avLst/>
          </a:prstGeom>
          <a:ln w="127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19274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12543</TotalTime>
  <Words>1399</Words>
  <Application>Microsoft Office PowerPoint</Application>
  <PresentationFormat>Presentación en pantalla (16:9)</PresentationFormat>
  <Paragraphs>93</Paragraphs>
  <Slides>18</Slides>
  <Notes>17</Notes>
  <HiddenSlides>0</HiddenSlides>
  <MMClips>0</MMClips>
  <ScaleCrop>false</ScaleCrop>
  <HeadingPairs>
    <vt:vector size="6" baseType="variant">
      <vt:variant>
        <vt:lpstr>Fuentes usadas</vt:lpstr>
      </vt:variant>
      <vt:variant>
        <vt:i4>6</vt:i4>
      </vt:variant>
      <vt:variant>
        <vt:lpstr>Tema</vt:lpstr>
      </vt:variant>
      <vt:variant>
        <vt:i4>3</vt:i4>
      </vt:variant>
      <vt:variant>
        <vt:lpstr>Títulos de diapositiva</vt:lpstr>
      </vt:variant>
      <vt:variant>
        <vt:i4>18</vt:i4>
      </vt:variant>
    </vt:vector>
  </HeadingPairs>
  <TitlesOfParts>
    <vt:vector size="27" baseType="lpstr">
      <vt:lpstr>Raleway SemiBold</vt:lpstr>
      <vt:lpstr>Montserrat ExtraBold</vt:lpstr>
      <vt:lpstr>Arial</vt:lpstr>
      <vt:lpstr>Calibri</vt:lpstr>
      <vt:lpstr>Raleway</vt:lpstr>
      <vt:lpstr>Fredoka One</vt:lpstr>
      <vt:lpstr>Simple Light</vt:lpstr>
      <vt:lpstr>Tema de Office</vt:lpstr>
      <vt:lpstr>1_Tema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Pc</dc:creator>
  <cp:lastModifiedBy>Pc</cp:lastModifiedBy>
  <cp:revision>567</cp:revision>
  <dcterms:modified xsi:type="dcterms:W3CDTF">2024-08-13T21:15:11Z</dcterms:modified>
</cp:coreProperties>
</file>